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0" r:id="rId3"/>
    <p:sldId id="356" r:id="rId4"/>
    <p:sldId id="357" r:id="rId5"/>
    <p:sldId id="276" r:id="rId6"/>
    <p:sldId id="298" r:id="rId7"/>
    <p:sldId id="277" r:id="rId8"/>
    <p:sldId id="278" r:id="rId9"/>
    <p:sldId id="280" r:id="rId10"/>
    <p:sldId id="284" r:id="rId11"/>
    <p:sldId id="299" r:id="rId12"/>
    <p:sldId id="359" r:id="rId13"/>
    <p:sldId id="360" r:id="rId14"/>
    <p:sldId id="362" r:id="rId15"/>
    <p:sldId id="367" r:id="rId16"/>
    <p:sldId id="369" r:id="rId17"/>
    <p:sldId id="370" r:id="rId18"/>
    <p:sldId id="371" r:id="rId19"/>
    <p:sldId id="302" r:id="rId20"/>
    <p:sldId id="326" r:id="rId21"/>
    <p:sldId id="309" r:id="rId22"/>
    <p:sldId id="310" r:id="rId23"/>
    <p:sldId id="346" r:id="rId24"/>
    <p:sldId id="347" r:id="rId25"/>
    <p:sldId id="348" r:id="rId26"/>
    <p:sldId id="349" r:id="rId27"/>
    <p:sldId id="350" r:id="rId28"/>
    <p:sldId id="351" r:id="rId29"/>
    <p:sldId id="292" r:id="rId30"/>
    <p:sldId id="352" r:id="rId31"/>
    <p:sldId id="372" r:id="rId32"/>
    <p:sldId id="374" r:id="rId33"/>
    <p:sldId id="315" r:id="rId34"/>
    <p:sldId id="316" r:id="rId35"/>
    <p:sldId id="355" r:id="rId36"/>
    <p:sldId id="308" r:id="rId37"/>
    <p:sldId id="320" r:id="rId38"/>
    <p:sldId id="311" r:id="rId39"/>
    <p:sldId id="296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B872F-4B28-4AC0-851D-A3F406CE5F6E}" type="datetimeFigureOut">
              <a:rPr lang="en-US" smtClean="0"/>
              <a:t>10/3/2023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C1D1D-FB92-49E8-B402-B4A24E0E7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98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Keywords:</a:t>
            </a:r>
          </a:p>
          <a:p>
            <a:r>
              <a:rPr lang="en-US" dirty="0" smtClean="0"/>
              <a:t>timeline, arrow, 3 circles, three circles, circle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A21DDC-EA38-4C1E-9CF8-9A1EF67C368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4CEFC6-B760-4687-B626-FD31612F9430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Keywords: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interdependent, steps, 4 steps, four steps, process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2556CE-2D26-41A8-BFEA-95C48BF72DC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Keywords: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interdependent, steps, 4 steps, four steps, process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2556CE-2D26-41A8-BFEA-95C48BF72DC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Key words: </a:t>
            </a:r>
          </a:p>
          <a:p>
            <a:r>
              <a:rPr lang="en-US" smtClean="0"/>
              <a:t>4 , four stages, movement, timeline, years, period, ahead, steps, aspects</a:t>
            </a:r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DD30EC-8BEE-4459-A705-A26138BA813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Keywords:</a:t>
            </a:r>
          </a:p>
          <a:p>
            <a:r>
              <a:rPr lang="en-US" smtClean="0"/>
              <a:t>phases, 4 phases, four phases, circles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24DCE7-7280-46A3-ADA8-E9F7727F550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Keywords:</a:t>
            </a:r>
          </a:p>
          <a:p>
            <a:r>
              <a:rPr lang="en-US" smtClean="0"/>
              <a:t>phases, 4 phases, four phases, circles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24DCE7-7280-46A3-ADA8-E9F7727F550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4CEFC6-B760-4687-B626-FD31612F9430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4CEFC6-B760-4687-B626-FD31612F9430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4CEFC6-B760-4687-B626-FD31612F9430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4CEFC6-B760-4687-B626-FD31612F9430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4CEFC6-B760-4687-B626-FD31612F9430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ideo" Target="file:///D:\2014-2017\NILE%20University%20Nigeria\Nile%20Physiology\LECTURES\PPP_AGLOB_TLE_Rotating_Global_Rays.wmv" TargetMode="Externa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PP_AGLOB_TLE_Rotating_Global_Rays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2057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494" y="990600"/>
            <a:ext cx="5714706" cy="2152650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431689"/>
            <a:ext cx="572575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82D9C-303E-46E4-AED2-C39D00C7DFA8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CBCB8-F8B1-48CA-9FD6-D705B344D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75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05779-DBC3-455D-8BEB-A617FE175567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27826-6C2C-4DAB-9CBD-27F08975B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2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EFE05-9A52-4FE3-96EE-D567CCD09E48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81FD4-DF87-465F-B9BD-1024ED253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32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E6E6B-43D2-46A9-90F8-B445CB820B11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FEDB3-1BA8-440C-961F-D2828924E4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38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A6990-3968-4577-ABA1-E06428926F59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D0173-C6F3-4EC7-8380-8AFF8452F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47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D71C7-7D2E-4B78-8295-CCC9E3C82CFA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E4F2A-1D85-44A1-8E70-2C1DC4117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9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82F98-77E1-40C5-89B7-B5588971345A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4111-C099-4082-8A95-C9F8E78D9F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14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9FE5A-FEEA-4D19-9B22-312F7F98BD87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53620-B5B8-4F75-BDAF-5D9DFA8B04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76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2E939-5D82-479C-A71D-AB36739789BD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1E122-A43C-4E34-B94C-35850C37C4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53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7251A-26F8-4C00-A684-0059038D9617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C4B3F-12EA-4682-A820-10BC6BDB7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7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0D4BC-1804-448B-BC9F-C55FD42C75E5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EB7D3-89B6-4215-A603-7D0073A602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33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ideo" Target="file:///D:\2014-2017\NILE%20University%20Nigeria\Nile%20Physiology\LECTURES\PPP_AGLOB_TLE_Rotating_Global_Rays.wmv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0" y="120650"/>
            <a:ext cx="8534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752600" y="1447800"/>
            <a:ext cx="7086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F928C6-8704-44E0-831E-6BF2D6C2072F}" type="datetimeFigureOut">
              <a:rPr lang="en-US"/>
              <a:pPr>
                <a:defRPr/>
              </a:pPr>
              <a:t>10/3/2023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5070DB-AAE8-479F-8999-45008AB76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PP_AGLOB_TLE_Rotating_Global_Rays.wmv">
            <a:hlinkClick r:id="" action="ppaction://media"/>
          </p:cNvPr>
          <p:cNvPicPr>
            <a:picLocks noRot="1" noChangeAspect="1"/>
          </p:cNvPicPr>
          <p:nvPr>
            <a:videoFile r:link="rId13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16764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35.gif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gif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gif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obelprize.org/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2971800" y="0"/>
            <a:ext cx="6172200" cy="3295650"/>
          </a:xfrm>
        </p:spPr>
        <p:txBody>
          <a:bodyPr/>
          <a:lstStyle/>
          <a:p>
            <a:pPr algn="ctr"/>
            <a:r>
              <a:rPr lang="en-US" sz="5400" b="1" dirty="0" smtClean="0"/>
              <a:t>Introduction to Physiology: </a:t>
            </a:r>
            <a:r>
              <a:rPr lang="en-US" sz="6000" b="1" dirty="0"/>
              <a:t/>
            </a:r>
            <a:br>
              <a:rPr lang="en-US" sz="6000" b="1" dirty="0"/>
            </a:br>
            <a:r>
              <a:rPr lang="en-US" sz="3200" b="1" i="1" dirty="0" smtClean="0"/>
              <a:t>Definition</a:t>
            </a:r>
            <a:r>
              <a:rPr lang="en-US" sz="3200" b="1" i="1" dirty="0"/>
              <a:t>, </a:t>
            </a:r>
            <a:r>
              <a:rPr lang="en-US" sz="3200" b="1" i="1" dirty="0" smtClean="0"/>
              <a:t>History, </a:t>
            </a:r>
            <a:r>
              <a:rPr lang="en-US" sz="3200" b="1" i="1" dirty="0" err="1" smtClean="0"/>
              <a:t>Subdisciplines</a:t>
            </a:r>
            <a:r>
              <a:rPr lang="en-US" sz="3200" b="1" i="1" dirty="0" smtClean="0"/>
              <a:t>, Importance &amp; Functional </a:t>
            </a:r>
            <a:r>
              <a:rPr lang="en-US" sz="3200" b="1" i="1" dirty="0"/>
              <a:t>Organization of the Human </a:t>
            </a:r>
            <a:r>
              <a:rPr lang="en-US" sz="3200" b="1" i="1" dirty="0" smtClean="0"/>
              <a:t>Body </a:t>
            </a:r>
            <a:endParaRPr lang="en-US" sz="3200" b="1" i="1" dirty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971800" y="3581400"/>
            <a:ext cx="6019799" cy="990600"/>
          </a:xfrm>
        </p:spPr>
        <p:txBody>
          <a:bodyPr/>
          <a:lstStyle/>
          <a:p>
            <a:pPr algn="ctr"/>
            <a:r>
              <a:rPr lang="en-US" sz="2300" b="1" dirty="0" smtClean="0"/>
              <a:t>Associate Professor </a:t>
            </a:r>
            <a:r>
              <a:rPr lang="en-US" sz="2300" b="1" dirty="0" err="1" smtClean="0"/>
              <a:t>Menizibeya</a:t>
            </a:r>
            <a:r>
              <a:rPr lang="en-US" sz="2300" b="1" dirty="0" smtClean="0"/>
              <a:t> </a:t>
            </a:r>
            <a:r>
              <a:rPr lang="en-US" sz="2300" b="1" dirty="0"/>
              <a:t>Welcome </a:t>
            </a:r>
            <a:r>
              <a:rPr lang="en-US" sz="2300" b="1" dirty="0" err="1"/>
              <a:t>Osain</a:t>
            </a:r>
            <a:r>
              <a:rPr lang="en-US" sz="2300" b="1" dirty="0"/>
              <a:t> MD, </a:t>
            </a:r>
            <a:r>
              <a:rPr lang="en-US" sz="2300" b="1" dirty="0" err="1"/>
              <a:t>MMedSci</a:t>
            </a:r>
            <a:r>
              <a:rPr lang="en-US" sz="2300" b="1" dirty="0"/>
              <a:t>, </a:t>
            </a:r>
            <a:r>
              <a:rPr lang="en-US" sz="2300" b="1" dirty="0" err="1"/>
              <a:t>Ph.D</a:t>
            </a:r>
            <a:r>
              <a:rPr lang="en-US" sz="2300" b="1" dirty="0"/>
              <a:t>,</a:t>
            </a:r>
            <a:r>
              <a:rPr lang="en-US" sz="2300" dirty="0"/>
              <a:t> </a:t>
            </a:r>
            <a:r>
              <a:rPr lang="en-US" sz="2300" b="1" dirty="0"/>
              <a:t>DDG, LFIBA, FWCASC</a:t>
            </a:r>
          </a:p>
          <a:p>
            <a:pPr algn="ctr"/>
            <a:endParaRPr lang="en-US" sz="2300" dirty="0" smtClean="0"/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2971800" y="4953000"/>
            <a:ext cx="6172200" cy="142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Department of Human Physiology</a:t>
            </a:r>
            <a:r>
              <a:rPr lang="ru-RU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Faculty of Basic Medical Sciences,</a:t>
            </a:r>
          </a:p>
          <a:p>
            <a:pPr algn="ctr"/>
            <a:r>
              <a:rPr lang="en-US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College of Health Sciences, </a:t>
            </a:r>
            <a:br>
              <a:rPr lang="en-US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Nile University of Nigeria,</a:t>
            </a:r>
            <a:br>
              <a:rPr lang="en-US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FCT – Abuja</a:t>
            </a: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70"/>
          <p:cNvGrpSpPr>
            <a:grpSpLocks/>
          </p:cNvGrpSpPr>
          <p:nvPr/>
        </p:nvGrpSpPr>
        <p:grpSpPr bwMode="auto">
          <a:xfrm>
            <a:off x="0" y="3021014"/>
            <a:ext cx="9144000" cy="142875"/>
            <a:chOff x="0" y="2730836"/>
            <a:chExt cx="9144000" cy="142875"/>
          </a:xfrm>
        </p:grpSpPr>
        <p:sp>
          <p:nvSpPr>
            <p:cNvPr id="32824" name="Rectangle 3"/>
            <p:cNvSpPr>
              <a:spLocks noChangeArrowheads="1"/>
            </p:cNvSpPr>
            <p:nvPr/>
          </p:nvSpPr>
          <p:spPr bwMode="gray">
            <a:xfrm>
              <a:off x="0" y="2775286"/>
              <a:ext cx="9144000" cy="53975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5" name="Rectangle 4"/>
            <p:cNvSpPr>
              <a:spLocks noChangeArrowheads="1"/>
            </p:cNvSpPr>
            <p:nvPr/>
          </p:nvSpPr>
          <p:spPr bwMode="gray">
            <a:xfrm>
              <a:off x="0" y="2730836"/>
              <a:ext cx="9144000" cy="142875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" name="Group 170"/>
          <p:cNvGrpSpPr>
            <a:grpSpLocks/>
          </p:cNvGrpSpPr>
          <p:nvPr/>
        </p:nvGrpSpPr>
        <p:grpSpPr bwMode="auto">
          <a:xfrm>
            <a:off x="104776" y="1916114"/>
            <a:ext cx="2316956" cy="2351087"/>
            <a:chOff x="105228" y="1565946"/>
            <a:chExt cx="2316480" cy="2350734"/>
          </a:xfrm>
        </p:grpSpPr>
        <p:sp>
          <p:nvSpPr>
            <p:cNvPr id="62" name="Oval 61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3" name="Pentagon 62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FFC000"/>
                </a:gs>
                <a:gs pos="100000">
                  <a:schemeClr val="accent6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64" name="Group 93"/>
          <p:cNvGrpSpPr>
            <a:grpSpLocks/>
          </p:cNvGrpSpPr>
          <p:nvPr/>
        </p:nvGrpSpPr>
        <p:grpSpPr bwMode="auto">
          <a:xfrm>
            <a:off x="533400" y="2378075"/>
            <a:ext cx="1463279" cy="1462088"/>
            <a:chOff x="533400" y="2377440"/>
            <a:chExt cx="1463040" cy="1463040"/>
          </a:xfrm>
        </p:grpSpPr>
        <p:sp>
          <p:nvSpPr>
            <p:cNvPr id="71" name="Oval 70"/>
            <p:cNvSpPr/>
            <p:nvPr/>
          </p:nvSpPr>
          <p:spPr>
            <a:xfrm>
              <a:off x="533400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6" name="Oval 75"/>
            <p:cNvSpPr/>
            <p:nvPr/>
          </p:nvSpPr>
          <p:spPr>
            <a:xfrm>
              <a:off x="679823" y="2523585"/>
              <a:ext cx="1170193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7" name="Oval 76"/>
            <p:cNvSpPr/>
            <p:nvPr/>
          </p:nvSpPr>
          <p:spPr>
            <a:xfrm>
              <a:off x="714828" y="2560320"/>
              <a:ext cx="1097280" cy="1097280"/>
            </a:xfrm>
            <a:prstGeom prst="ellipse">
              <a:avLst/>
            </a:prstGeom>
            <a:gradFill flip="none" rotWithShape="1">
              <a:gsLst>
                <a:gs pos="0">
                  <a:srgbClr val="FFFF00"/>
                </a:gs>
                <a:gs pos="100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821" name="Ellipse 302"/>
            <p:cNvSpPr>
              <a:spLocks noChangeArrowheads="1"/>
            </p:cNvSpPr>
            <p:nvPr/>
          </p:nvSpPr>
          <p:spPr bwMode="auto">
            <a:xfrm>
              <a:off x="875938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81" name="Group 170"/>
          <p:cNvGrpSpPr>
            <a:grpSpLocks/>
          </p:cNvGrpSpPr>
          <p:nvPr/>
        </p:nvGrpSpPr>
        <p:grpSpPr bwMode="auto">
          <a:xfrm>
            <a:off x="2305051" y="1916114"/>
            <a:ext cx="2316956" cy="2351087"/>
            <a:chOff x="105228" y="1565946"/>
            <a:chExt cx="2316480" cy="2350734"/>
          </a:xfrm>
        </p:grpSpPr>
        <p:sp>
          <p:nvSpPr>
            <p:cNvPr id="82" name="Oval 81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3" name="Pentagon 82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50000"/>
                  </a:schemeClr>
                </a:gs>
                <a:gs pos="100000">
                  <a:srgbClr val="00206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84" name="Group 94"/>
          <p:cNvGrpSpPr>
            <a:grpSpLocks/>
          </p:cNvGrpSpPr>
          <p:nvPr/>
        </p:nvGrpSpPr>
        <p:grpSpPr bwMode="auto">
          <a:xfrm>
            <a:off x="2733675" y="2378075"/>
            <a:ext cx="1463279" cy="1462088"/>
            <a:chOff x="2733524" y="2377440"/>
            <a:chExt cx="1463040" cy="1463040"/>
          </a:xfrm>
        </p:grpSpPr>
        <p:sp>
          <p:nvSpPr>
            <p:cNvPr id="85" name="Oval 84"/>
            <p:cNvSpPr/>
            <p:nvPr/>
          </p:nvSpPr>
          <p:spPr>
            <a:xfrm>
              <a:off x="2733524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8" name="Oval 87"/>
            <p:cNvSpPr/>
            <p:nvPr/>
          </p:nvSpPr>
          <p:spPr>
            <a:xfrm>
              <a:off x="2879947" y="2523585"/>
              <a:ext cx="1170193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1" name="Oval 90"/>
            <p:cNvSpPr/>
            <p:nvPr/>
          </p:nvSpPr>
          <p:spPr>
            <a:xfrm>
              <a:off x="2914470" y="2560122"/>
              <a:ext cx="1097577" cy="1097676"/>
            </a:xfrm>
            <a:prstGeom prst="ellipse">
              <a:avLst/>
            </a:prstGeom>
            <a:gradFill>
              <a:gsLst>
                <a:gs pos="0">
                  <a:srgbClr val="30F050"/>
                </a:gs>
                <a:gs pos="100000">
                  <a:srgbClr val="01AF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813" name="Ellipse 302"/>
            <p:cNvSpPr>
              <a:spLocks noChangeArrowheads="1"/>
            </p:cNvSpPr>
            <p:nvPr/>
          </p:nvSpPr>
          <p:spPr bwMode="auto">
            <a:xfrm>
              <a:off x="3076062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95" name="Group 170"/>
          <p:cNvGrpSpPr>
            <a:grpSpLocks/>
          </p:cNvGrpSpPr>
          <p:nvPr/>
        </p:nvGrpSpPr>
        <p:grpSpPr bwMode="auto">
          <a:xfrm>
            <a:off x="4505326" y="1916114"/>
            <a:ext cx="2316956" cy="2351087"/>
            <a:chOff x="105228" y="1565946"/>
            <a:chExt cx="2316480" cy="2350734"/>
          </a:xfrm>
        </p:grpSpPr>
        <p:sp>
          <p:nvSpPr>
            <p:cNvPr id="96" name="Oval 95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7" name="Pentagon 96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98" name="Group 95"/>
          <p:cNvGrpSpPr>
            <a:grpSpLocks/>
          </p:cNvGrpSpPr>
          <p:nvPr/>
        </p:nvGrpSpPr>
        <p:grpSpPr bwMode="auto">
          <a:xfrm>
            <a:off x="4933950" y="2378075"/>
            <a:ext cx="1463279" cy="1462088"/>
            <a:chOff x="4933648" y="2377440"/>
            <a:chExt cx="1463040" cy="1463040"/>
          </a:xfrm>
        </p:grpSpPr>
        <p:sp>
          <p:nvSpPr>
            <p:cNvPr id="99" name="Oval 98"/>
            <p:cNvSpPr/>
            <p:nvPr/>
          </p:nvSpPr>
          <p:spPr>
            <a:xfrm>
              <a:off x="4933648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0" name="Oval 99"/>
            <p:cNvSpPr/>
            <p:nvPr/>
          </p:nvSpPr>
          <p:spPr>
            <a:xfrm>
              <a:off x="5080071" y="2523585"/>
              <a:ext cx="1170193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1" name="Oval 100"/>
            <p:cNvSpPr/>
            <p:nvPr/>
          </p:nvSpPr>
          <p:spPr>
            <a:xfrm>
              <a:off x="5115076" y="2560320"/>
              <a:ext cx="1097280" cy="1097280"/>
            </a:xfrm>
            <a:prstGeom prst="ellipse">
              <a:avLst/>
            </a:prstGeom>
            <a:gradFill flip="none" rotWithShape="1">
              <a:gsLst>
                <a:gs pos="0">
                  <a:srgbClr val="45CDFF"/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807" name="Ellipse 302"/>
            <p:cNvSpPr>
              <a:spLocks noChangeArrowheads="1"/>
            </p:cNvSpPr>
            <p:nvPr/>
          </p:nvSpPr>
          <p:spPr bwMode="auto">
            <a:xfrm>
              <a:off x="5276186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103" name="Group 170"/>
          <p:cNvGrpSpPr>
            <a:grpSpLocks/>
          </p:cNvGrpSpPr>
          <p:nvPr/>
        </p:nvGrpSpPr>
        <p:grpSpPr bwMode="auto">
          <a:xfrm>
            <a:off x="6705601" y="1916114"/>
            <a:ext cx="2316956" cy="2351087"/>
            <a:chOff x="105228" y="1565946"/>
            <a:chExt cx="2316480" cy="2350734"/>
          </a:xfrm>
        </p:grpSpPr>
        <p:sp>
          <p:nvSpPr>
            <p:cNvPr id="104" name="Oval 103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5" name="Pentagon 104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5000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06" name="Group 96"/>
          <p:cNvGrpSpPr>
            <a:grpSpLocks/>
          </p:cNvGrpSpPr>
          <p:nvPr/>
        </p:nvGrpSpPr>
        <p:grpSpPr bwMode="auto">
          <a:xfrm>
            <a:off x="7134225" y="2378075"/>
            <a:ext cx="1462088" cy="1462088"/>
            <a:chOff x="7133772" y="2377440"/>
            <a:chExt cx="1463040" cy="1463040"/>
          </a:xfrm>
        </p:grpSpPr>
        <p:sp>
          <p:nvSpPr>
            <p:cNvPr id="107" name="Oval 106"/>
            <p:cNvSpPr/>
            <p:nvPr/>
          </p:nvSpPr>
          <p:spPr>
            <a:xfrm>
              <a:off x="7133772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8" name="Oval 107"/>
            <p:cNvSpPr/>
            <p:nvPr/>
          </p:nvSpPr>
          <p:spPr>
            <a:xfrm>
              <a:off x="7280315" y="2523585"/>
              <a:ext cx="1169955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9" name="Oval 108"/>
            <p:cNvSpPr/>
            <p:nvPr/>
          </p:nvSpPr>
          <p:spPr>
            <a:xfrm>
              <a:off x="7314865" y="2560122"/>
              <a:ext cx="1097280" cy="1097676"/>
            </a:xfrm>
            <a:prstGeom prst="ellipse">
              <a:avLst/>
            </a:prstGeom>
            <a:gradFill flip="none" rotWithShape="1">
              <a:gsLst>
                <a:gs pos="0">
                  <a:srgbClr val="FFC000"/>
                </a:gs>
                <a:gs pos="50000">
                  <a:srgbClr val="FF0000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799" name="Ellipse 302"/>
            <p:cNvSpPr>
              <a:spLocks noChangeArrowheads="1"/>
            </p:cNvSpPr>
            <p:nvPr/>
          </p:nvSpPr>
          <p:spPr bwMode="auto">
            <a:xfrm>
              <a:off x="7476310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1066800" y="1546226"/>
            <a:ext cx="35618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  <a:cs typeface="+mn-cs"/>
              </a:rPr>
              <a:t>1</a:t>
            </a:r>
          </a:p>
        </p:txBody>
      </p:sp>
      <p:sp>
        <p:nvSpPr>
          <p:cNvPr id="112" name="TextBox 111"/>
          <p:cNvSpPr txBox="1">
            <a:spLocks noChangeArrowheads="1"/>
          </p:cNvSpPr>
          <p:nvPr/>
        </p:nvSpPr>
        <p:spPr bwMode="auto">
          <a:xfrm>
            <a:off x="3336132" y="1546226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113" name="TextBox 112"/>
          <p:cNvSpPr txBox="1">
            <a:spLocks noChangeArrowheads="1"/>
          </p:cNvSpPr>
          <p:nvPr/>
        </p:nvSpPr>
        <p:spPr bwMode="auto">
          <a:xfrm>
            <a:off x="5486400" y="1546226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114" name="TextBox 113"/>
          <p:cNvSpPr txBox="1">
            <a:spLocks noChangeArrowheads="1"/>
          </p:cNvSpPr>
          <p:nvPr/>
        </p:nvSpPr>
        <p:spPr bwMode="auto">
          <a:xfrm>
            <a:off x="7696200" y="1546226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</a:rPr>
              <a:t>4</a:t>
            </a:r>
          </a:p>
        </p:txBody>
      </p:sp>
      <p:grpSp>
        <p:nvGrpSpPr>
          <p:cNvPr id="115" name="Group 83"/>
          <p:cNvGrpSpPr>
            <a:grpSpLocks/>
          </p:cNvGrpSpPr>
          <p:nvPr/>
        </p:nvGrpSpPr>
        <p:grpSpPr bwMode="auto">
          <a:xfrm>
            <a:off x="228600" y="4343399"/>
            <a:ext cx="2057400" cy="1892082"/>
            <a:chOff x="228600" y="4343400"/>
            <a:chExt cx="2057400" cy="1892568"/>
          </a:xfrm>
        </p:grpSpPr>
        <p:cxnSp>
          <p:nvCxnSpPr>
            <p:cNvPr id="116" name="Straight Connector 115"/>
            <p:cNvCxnSpPr/>
            <p:nvPr/>
          </p:nvCxnSpPr>
          <p:spPr>
            <a:xfrm>
              <a:off x="228600" y="4343400"/>
              <a:ext cx="2057400" cy="1588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304800" y="4419620"/>
              <a:ext cx="1905000" cy="18163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rgbClr val="FFFF00"/>
                  </a:solidFill>
                </a:rPr>
                <a:t>René Descartes (1596–1650</a:t>
              </a:r>
              <a:r>
                <a:rPr lang="en-US" sz="2800" b="1" dirty="0" smtClean="0">
                  <a:solidFill>
                    <a:srgbClr val="FFFF00"/>
                  </a:solidFill>
                </a:rPr>
                <a:t>)</a:t>
              </a:r>
              <a:endParaRPr lang="en-US" sz="2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18" name="Group 84"/>
          <p:cNvGrpSpPr>
            <a:grpSpLocks/>
          </p:cNvGrpSpPr>
          <p:nvPr/>
        </p:nvGrpSpPr>
        <p:grpSpPr bwMode="auto">
          <a:xfrm>
            <a:off x="2489597" y="4343401"/>
            <a:ext cx="2057400" cy="1892058"/>
            <a:chOff x="228600" y="4343400"/>
            <a:chExt cx="2057400" cy="1892662"/>
          </a:xfrm>
        </p:grpSpPr>
        <p:cxnSp>
          <p:nvCxnSpPr>
            <p:cNvPr id="119" name="Straight Connector 118"/>
            <p:cNvCxnSpPr/>
            <p:nvPr/>
          </p:nvCxnSpPr>
          <p:spPr>
            <a:xfrm>
              <a:off x="228600" y="4343400"/>
              <a:ext cx="2057400" cy="158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93" name="TextBox 119"/>
            <p:cNvSpPr txBox="1">
              <a:spLocks noChangeArrowheads="1"/>
            </p:cNvSpPr>
            <p:nvPr/>
          </p:nvSpPr>
          <p:spPr bwMode="auto">
            <a:xfrm>
              <a:off x="304800" y="4419600"/>
              <a:ext cx="1905000" cy="1816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 dirty="0">
                  <a:solidFill>
                    <a:srgbClr val="00B050"/>
                  </a:solidFill>
                </a:rPr>
                <a:t>William Harvey (1578–1657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)</a:t>
              </a:r>
              <a:endParaRPr lang="en-US" sz="26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121" name="Group 87"/>
          <p:cNvGrpSpPr>
            <a:grpSpLocks/>
          </p:cNvGrpSpPr>
          <p:nvPr/>
        </p:nvGrpSpPr>
        <p:grpSpPr bwMode="auto">
          <a:xfrm>
            <a:off x="4749404" y="4343403"/>
            <a:ext cx="2057400" cy="1892040"/>
            <a:chOff x="228600" y="4343400"/>
            <a:chExt cx="2057400" cy="1893098"/>
          </a:xfrm>
        </p:grpSpPr>
        <p:cxnSp>
          <p:nvCxnSpPr>
            <p:cNvPr id="122" name="Straight Connector 121"/>
            <p:cNvCxnSpPr/>
            <p:nvPr/>
          </p:nvCxnSpPr>
          <p:spPr>
            <a:xfrm>
              <a:off x="228600" y="4343400"/>
              <a:ext cx="2057400" cy="158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91" name="TextBox 122"/>
            <p:cNvSpPr txBox="1">
              <a:spLocks noChangeArrowheads="1"/>
            </p:cNvSpPr>
            <p:nvPr/>
          </p:nvSpPr>
          <p:spPr bwMode="auto">
            <a:xfrm>
              <a:off x="304800" y="4419600"/>
              <a:ext cx="1905000" cy="1816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 dirty="0">
                  <a:solidFill>
                    <a:srgbClr val="00B0F0"/>
                  </a:solidFill>
                </a:rPr>
                <a:t>Claude Bernard (1813–1878</a:t>
              </a:r>
              <a:r>
                <a:rPr lang="en-US" sz="2800" b="1" dirty="0" smtClean="0">
                  <a:solidFill>
                    <a:srgbClr val="00B0F0"/>
                  </a:solidFill>
                </a:rPr>
                <a:t>)</a:t>
              </a:r>
              <a:endParaRPr lang="en-US" sz="2600" b="1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24" name="Group 90"/>
          <p:cNvGrpSpPr>
            <a:grpSpLocks/>
          </p:cNvGrpSpPr>
          <p:nvPr/>
        </p:nvGrpSpPr>
        <p:grpSpPr bwMode="auto">
          <a:xfrm>
            <a:off x="7010400" y="4343405"/>
            <a:ext cx="2057400" cy="2322950"/>
            <a:chOff x="228600" y="4343400"/>
            <a:chExt cx="2057400" cy="2323544"/>
          </a:xfrm>
        </p:grpSpPr>
        <p:cxnSp>
          <p:nvCxnSpPr>
            <p:cNvPr id="125" name="Straight Connector 124"/>
            <p:cNvCxnSpPr/>
            <p:nvPr/>
          </p:nvCxnSpPr>
          <p:spPr>
            <a:xfrm>
              <a:off x="228600" y="4343400"/>
              <a:ext cx="2057400" cy="1588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89" name="TextBox 125"/>
            <p:cNvSpPr txBox="1">
              <a:spLocks noChangeArrowheads="1"/>
            </p:cNvSpPr>
            <p:nvPr/>
          </p:nvSpPr>
          <p:spPr bwMode="auto">
            <a:xfrm>
              <a:off x="304800" y="4419600"/>
              <a:ext cx="1905000" cy="2247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Walter Bradford Cannon (1871 –1945) </a:t>
              </a:r>
            </a:p>
          </p:txBody>
        </p:sp>
      </p:grpSp>
      <p:sp>
        <p:nvSpPr>
          <p:cNvPr id="127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371600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/>
              <a:t>Milestones </a:t>
            </a:r>
            <a:r>
              <a:rPr lang="en-US" b="1" dirty="0"/>
              <a:t>in Physiology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343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7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1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70"/>
          <p:cNvGrpSpPr>
            <a:grpSpLocks/>
          </p:cNvGrpSpPr>
          <p:nvPr/>
        </p:nvGrpSpPr>
        <p:grpSpPr bwMode="auto">
          <a:xfrm>
            <a:off x="0" y="3021014"/>
            <a:ext cx="9144000" cy="142875"/>
            <a:chOff x="0" y="2730836"/>
            <a:chExt cx="9144000" cy="142875"/>
          </a:xfrm>
        </p:grpSpPr>
        <p:sp>
          <p:nvSpPr>
            <p:cNvPr id="32824" name="Rectangle 3"/>
            <p:cNvSpPr>
              <a:spLocks noChangeArrowheads="1"/>
            </p:cNvSpPr>
            <p:nvPr/>
          </p:nvSpPr>
          <p:spPr bwMode="gray">
            <a:xfrm>
              <a:off x="0" y="2775286"/>
              <a:ext cx="9144000" cy="53975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5" name="Rectangle 4"/>
            <p:cNvSpPr>
              <a:spLocks noChangeArrowheads="1"/>
            </p:cNvSpPr>
            <p:nvPr/>
          </p:nvSpPr>
          <p:spPr bwMode="gray">
            <a:xfrm>
              <a:off x="0" y="2730836"/>
              <a:ext cx="9144000" cy="142875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" name="Group 170"/>
          <p:cNvGrpSpPr>
            <a:grpSpLocks/>
          </p:cNvGrpSpPr>
          <p:nvPr/>
        </p:nvGrpSpPr>
        <p:grpSpPr bwMode="auto">
          <a:xfrm>
            <a:off x="-76200" y="1916114"/>
            <a:ext cx="2316956" cy="2351087"/>
            <a:chOff x="105228" y="1565946"/>
            <a:chExt cx="2316480" cy="2350734"/>
          </a:xfrm>
        </p:grpSpPr>
        <p:sp>
          <p:nvSpPr>
            <p:cNvPr id="62" name="Oval 61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3" name="Pentagon 62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FFC000"/>
                </a:gs>
                <a:gs pos="100000">
                  <a:schemeClr val="accent6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64" name="Group 93"/>
          <p:cNvGrpSpPr>
            <a:grpSpLocks/>
          </p:cNvGrpSpPr>
          <p:nvPr/>
        </p:nvGrpSpPr>
        <p:grpSpPr bwMode="auto">
          <a:xfrm>
            <a:off x="352424" y="2378075"/>
            <a:ext cx="1463279" cy="1462088"/>
            <a:chOff x="533400" y="2377440"/>
            <a:chExt cx="1463040" cy="1463040"/>
          </a:xfrm>
        </p:grpSpPr>
        <p:sp>
          <p:nvSpPr>
            <p:cNvPr id="71" name="Oval 70"/>
            <p:cNvSpPr/>
            <p:nvPr/>
          </p:nvSpPr>
          <p:spPr>
            <a:xfrm>
              <a:off x="533400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6" name="Oval 75"/>
            <p:cNvSpPr/>
            <p:nvPr/>
          </p:nvSpPr>
          <p:spPr>
            <a:xfrm>
              <a:off x="679823" y="2523585"/>
              <a:ext cx="1170193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7" name="Oval 76"/>
            <p:cNvSpPr/>
            <p:nvPr/>
          </p:nvSpPr>
          <p:spPr>
            <a:xfrm>
              <a:off x="714828" y="2560320"/>
              <a:ext cx="1097280" cy="1097280"/>
            </a:xfrm>
            <a:prstGeom prst="ellipse">
              <a:avLst/>
            </a:prstGeom>
            <a:gradFill flip="none" rotWithShape="1">
              <a:gsLst>
                <a:gs pos="0">
                  <a:srgbClr val="FFFF00"/>
                </a:gs>
                <a:gs pos="100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821" name="Ellipse 302"/>
            <p:cNvSpPr>
              <a:spLocks noChangeArrowheads="1"/>
            </p:cNvSpPr>
            <p:nvPr/>
          </p:nvSpPr>
          <p:spPr bwMode="auto">
            <a:xfrm>
              <a:off x="875938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81" name="Group 170"/>
          <p:cNvGrpSpPr>
            <a:grpSpLocks/>
          </p:cNvGrpSpPr>
          <p:nvPr/>
        </p:nvGrpSpPr>
        <p:grpSpPr bwMode="auto">
          <a:xfrm>
            <a:off x="1600200" y="1916114"/>
            <a:ext cx="2316956" cy="2351087"/>
            <a:chOff x="105228" y="1565946"/>
            <a:chExt cx="2316480" cy="2350734"/>
          </a:xfrm>
        </p:grpSpPr>
        <p:sp>
          <p:nvSpPr>
            <p:cNvPr id="82" name="Oval 81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3" name="Pentagon 82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50000"/>
                  </a:schemeClr>
                </a:gs>
                <a:gs pos="100000">
                  <a:srgbClr val="00206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84" name="Group 94"/>
          <p:cNvGrpSpPr>
            <a:grpSpLocks/>
          </p:cNvGrpSpPr>
          <p:nvPr/>
        </p:nvGrpSpPr>
        <p:grpSpPr bwMode="auto">
          <a:xfrm>
            <a:off x="2057400" y="2378075"/>
            <a:ext cx="1463279" cy="1462088"/>
            <a:chOff x="2733524" y="2377440"/>
            <a:chExt cx="1463040" cy="1463040"/>
          </a:xfrm>
        </p:grpSpPr>
        <p:sp>
          <p:nvSpPr>
            <p:cNvPr id="85" name="Oval 84"/>
            <p:cNvSpPr/>
            <p:nvPr/>
          </p:nvSpPr>
          <p:spPr>
            <a:xfrm>
              <a:off x="2733524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8" name="Oval 87"/>
            <p:cNvSpPr/>
            <p:nvPr/>
          </p:nvSpPr>
          <p:spPr>
            <a:xfrm>
              <a:off x="2879947" y="2523585"/>
              <a:ext cx="1170193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1" name="Oval 90"/>
            <p:cNvSpPr/>
            <p:nvPr/>
          </p:nvSpPr>
          <p:spPr>
            <a:xfrm>
              <a:off x="2914470" y="2560122"/>
              <a:ext cx="1097577" cy="1097676"/>
            </a:xfrm>
            <a:prstGeom prst="ellipse">
              <a:avLst/>
            </a:prstGeom>
            <a:gradFill>
              <a:gsLst>
                <a:gs pos="0">
                  <a:srgbClr val="30F050"/>
                </a:gs>
                <a:gs pos="100000">
                  <a:srgbClr val="01AF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813" name="Ellipse 302"/>
            <p:cNvSpPr>
              <a:spLocks noChangeArrowheads="1"/>
            </p:cNvSpPr>
            <p:nvPr/>
          </p:nvSpPr>
          <p:spPr bwMode="auto">
            <a:xfrm>
              <a:off x="3076062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95" name="Group 170"/>
          <p:cNvGrpSpPr>
            <a:grpSpLocks/>
          </p:cNvGrpSpPr>
          <p:nvPr/>
        </p:nvGrpSpPr>
        <p:grpSpPr bwMode="auto">
          <a:xfrm>
            <a:off x="3352800" y="1916114"/>
            <a:ext cx="2316956" cy="2351087"/>
            <a:chOff x="105228" y="1565946"/>
            <a:chExt cx="2316480" cy="2350734"/>
          </a:xfrm>
        </p:grpSpPr>
        <p:sp>
          <p:nvSpPr>
            <p:cNvPr id="96" name="Oval 95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7" name="Pentagon 96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98" name="Group 95"/>
          <p:cNvGrpSpPr>
            <a:grpSpLocks/>
          </p:cNvGrpSpPr>
          <p:nvPr/>
        </p:nvGrpSpPr>
        <p:grpSpPr bwMode="auto">
          <a:xfrm>
            <a:off x="3781424" y="2378075"/>
            <a:ext cx="1463279" cy="1462088"/>
            <a:chOff x="4933648" y="2377440"/>
            <a:chExt cx="1463040" cy="1463040"/>
          </a:xfrm>
        </p:grpSpPr>
        <p:sp>
          <p:nvSpPr>
            <p:cNvPr id="99" name="Oval 98"/>
            <p:cNvSpPr/>
            <p:nvPr/>
          </p:nvSpPr>
          <p:spPr>
            <a:xfrm>
              <a:off x="4933648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0" name="Oval 99"/>
            <p:cNvSpPr/>
            <p:nvPr/>
          </p:nvSpPr>
          <p:spPr>
            <a:xfrm>
              <a:off x="5080071" y="2523585"/>
              <a:ext cx="1170193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1" name="Oval 100"/>
            <p:cNvSpPr/>
            <p:nvPr/>
          </p:nvSpPr>
          <p:spPr>
            <a:xfrm>
              <a:off x="5115076" y="2560320"/>
              <a:ext cx="1097280" cy="1097280"/>
            </a:xfrm>
            <a:prstGeom prst="ellipse">
              <a:avLst/>
            </a:prstGeom>
            <a:gradFill flip="none" rotWithShape="1">
              <a:gsLst>
                <a:gs pos="0">
                  <a:srgbClr val="45CDFF"/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807" name="Ellipse 302"/>
            <p:cNvSpPr>
              <a:spLocks noChangeArrowheads="1"/>
            </p:cNvSpPr>
            <p:nvPr/>
          </p:nvSpPr>
          <p:spPr bwMode="auto">
            <a:xfrm>
              <a:off x="5276186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914400" y="1546226"/>
            <a:ext cx="35618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112" name="TextBox 111"/>
          <p:cNvSpPr txBox="1">
            <a:spLocks noChangeArrowheads="1"/>
          </p:cNvSpPr>
          <p:nvPr/>
        </p:nvSpPr>
        <p:spPr bwMode="auto">
          <a:xfrm>
            <a:off x="2590800" y="1546226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113" name="TextBox 112"/>
          <p:cNvSpPr txBox="1">
            <a:spLocks noChangeArrowheads="1"/>
          </p:cNvSpPr>
          <p:nvPr/>
        </p:nvSpPr>
        <p:spPr bwMode="auto">
          <a:xfrm>
            <a:off x="4343400" y="1546226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B0F0"/>
                </a:solidFill>
              </a:rPr>
              <a:t>7</a:t>
            </a:r>
          </a:p>
        </p:txBody>
      </p:sp>
      <p:grpSp>
        <p:nvGrpSpPr>
          <p:cNvPr id="115" name="Group 83"/>
          <p:cNvGrpSpPr>
            <a:grpSpLocks/>
          </p:cNvGrpSpPr>
          <p:nvPr/>
        </p:nvGrpSpPr>
        <p:grpSpPr bwMode="auto">
          <a:xfrm>
            <a:off x="11906" y="4343400"/>
            <a:ext cx="2057401" cy="2322970"/>
            <a:chOff x="228599" y="4343400"/>
            <a:chExt cx="2057401" cy="2323566"/>
          </a:xfrm>
        </p:grpSpPr>
        <p:cxnSp>
          <p:nvCxnSpPr>
            <p:cNvPr id="116" name="Straight Connector 115"/>
            <p:cNvCxnSpPr/>
            <p:nvPr/>
          </p:nvCxnSpPr>
          <p:spPr>
            <a:xfrm>
              <a:off x="228600" y="4343400"/>
              <a:ext cx="2057400" cy="1588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228599" y="4419620"/>
              <a:ext cx="1803797" cy="2247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rgbClr val="FFFF00"/>
                  </a:solidFill>
                </a:rPr>
                <a:t>Rudolph </a:t>
              </a:r>
              <a:r>
                <a:rPr lang="en-US" sz="2800" b="1" dirty="0" err="1" smtClean="0">
                  <a:solidFill>
                    <a:srgbClr val="FFFF00"/>
                  </a:solidFill>
                </a:rPr>
                <a:t>Heiden-haim</a:t>
              </a:r>
              <a:r>
                <a:rPr lang="en-US" sz="2800" b="1" dirty="0" smtClean="0">
                  <a:solidFill>
                    <a:srgbClr val="FFFF00"/>
                  </a:solidFill>
                </a:rPr>
                <a:t> </a:t>
              </a:r>
              <a:r>
                <a:rPr lang="en-US" sz="2800" b="1" dirty="0">
                  <a:solidFill>
                    <a:srgbClr val="FFFF00"/>
                  </a:solidFill>
                </a:rPr>
                <a:t>(1834–1897</a:t>
              </a:r>
              <a:r>
                <a:rPr lang="en-US" sz="2800" b="1" dirty="0" smtClean="0">
                  <a:solidFill>
                    <a:srgbClr val="FFFF00"/>
                  </a:solidFill>
                </a:rPr>
                <a:t>)</a:t>
              </a:r>
              <a:endParaRPr lang="en-US" sz="2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18" name="Group 84"/>
          <p:cNvGrpSpPr>
            <a:grpSpLocks/>
          </p:cNvGrpSpPr>
          <p:nvPr/>
        </p:nvGrpSpPr>
        <p:grpSpPr bwMode="auto">
          <a:xfrm>
            <a:off x="1784746" y="4343402"/>
            <a:ext cx="2057400" cy="2322944"/>
            <a:chOff x="228600" y="4343400"/>
            <a:chExt cx="2057400" cy="2323685"/>
          </a:xfrm>
        </p:grpSpPr>
        <p:cxnSp>
          <p:nvCxnSpPr>
            <p:cNvPr id="119" name="Straight Connector 118"/>
            <p:cNvCxnSpPr/>
            <p:nvPr/>
          </p:nvCxnSpPr>
          <p:spPr>
            <a:xfrm>
              <a:off x="228600" y="4343400"/>
              <a:ext cx="2057400" cy="158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93" name="TextBox 119"/>
            <p:cNvSpPr txBox="1">
              <a:spLocks noChangeArrowheads="1"/>
            </p:cNvSpPr>
            <p:nvPr/>
          </p:nvSpPr>
          <p:spPr bwMode="auto">
            <a:xfrm>
              <a:off x="304800" y="4419600"/>
              <a:ext cx="1905000" cy="2247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 dirty="0">
                  <a:solidFill>
                    <a:srgbClr val="00B050"/>
                  </a:solidFill>
                </a:rPr>
                <a:t>Emil du Bois-</a:t>
              </a:r>
              <a:r>
                <a:rPr lang="en-US" sz="2800" b="1" dirty="0" err="1">
                  <a:solidFill>
                    <a:srgbClr val="00B050"/>
                  </a:solidFill>
                </a:rPr>
                <a:t>Reymond</a:t>
              </a:r>
              <a:r>
                <a:rPr lang="en-US" sz="2800" b="1" dirty="0">
                  <a:solidFill>
                    <a:srgbClr val="00B050"/>
                  </a:solidFill>
                </a:rPr>
                <a:t> (1818–1896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)</a:t>
              </a:r>
              <a:endParaRPr lang="en-US" sz="26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121" name="Group 87"/>
          <p:cNvGrpSpPr>
            <a:grpSpLocks/>
          </p:cNvGrpSpPr>
          <p:nvPr/>
        </p:nvGrpSpPr>
        <p:grpSpPr bwMode="auto">
          <a:xfrm>
            <a:off x="3596878" y="4343403"/>
            <a:ext cx="2072878" cy="1892039"/>
            <a:chOff x="228600" y="4343400"/>
            <a:chExt cx="2072878" cy="1893097"/>
          </a:xfrm>
        </p:grpSpPr>
        <p:cxnSp>
          <p:nvCxnSpPr>
            <p:cNvPr id="122" name="Straight Connector 121"/>
            <p:cNvCxnSpPr/>
            <p:nvPr/>
          </p:nvCxnSpPr>
          <p:spPr>
            <a:xfrm>
              <a:off x="228600" y="4343400"/>
              <a:ext cx="2057400" cy="158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91" name="TextBox 122"/>
            <p:cNvSpPr txBox="1">
              <a:spLocks noChangeArrowheads="1"/>
            </p:cNvSpPr>
            <p:nvPr/>
          </p:nvSpPr>
          <p:spPr bwMode="auto">
            <a:xfrm>
              <a:off x="304800" y="4419600"/>
              <a:ext cx="1996678" cy="1816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 sz="2800" b="1" dirty="0">
                  <a:solidFill>
                    <a:srgbClr val="00B0F0"/>
                  </a:solidFill>
                </a:rPr>
                <a:t>Karl Landsteiner (1868–1943</a:t>
              </a:r>
              <a:r>
                <a:rPr lang="en-US" sz="2800" b="1" dirty="0" smtClean="0">
                  <a:solidFill>
                    <a:srgbClr val="00B0F0"/>
                  </a:solidFill>
                </a:rPr>
                <a:t>)</a:t>
              </a:r>
              <a:endParaRPr lang="en-US" sz="2800" b="1" dirty="0">
                <a:solidFill>
                  <a:srgbClr val="00B0F0"/>
                </a:solidFill>
              </a:endParaRPr>
            </a:p>
          </p:txBody>
        </p:sp>
      </p:grpSp>
      <p:sp>
        <p:nvSpPr>
          <p:cNvPr id="43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371600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b="1" dirty="0" smtClean="0"/>
              <a:t>Milestones </a:t>
            </a:r>
            <a:r>
              <a:rPr lang="en-US" sz="4800" b="1" dirty="0"/>
              <a:t>in Physiology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4" name="Group 170"/>
          <p:cNvGrpSpPr>
            <a:grpSpLocks/>
          </p:cNvGrpSpPr>
          <p:nvPr/>
        </p:nvGrpSpPr>
        <p:grpSpPr bwMode="auto">
          <a:xfrm>
            <a:off x="5257800" y="1916114"/>
            <a:ext cx="2316956" cy="2351087"/>
            <a:chOff x="105228" y="1565946"/>
            <a:chExt cx="2316480" cy="2350734"/>
          </a:xfrm>
        </p:grpSpPr>
        <p:sp>
          <p:nvSpPr>
            <p:cNvPr id="45" name="Oval 44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6" name="Pentagon 45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47" name="Group 93"/>
          <p:cNvGrpSpPr>
            <a:grpSpLocks/>
          </p:cNvGrpSpPr>
          <p:nvPr/>
        </p:nvGrpSpPr>
        <p:grpSpPr bwMode="auto">
          <a:xfrm>
            <a:off x="5686424" y="2378075"/>
            <a:ext cx="1463279" cy="1462088"/>
            <a:chOff x="533400" y="2377440"/>
            <a:chExt cx="1463040" cy="1463040"/>
          </a:xfrm>
        </p:grpSpPr>
        <p:sp>
          <p:nvSpPr>
            <p:cNvPr id="48" name="Oval 47"/>
            <p:cNvSpPr/>
            <p:nvPr/>
          </p:nvSpPr>
          <p:spPr>
            <a:xfrm>
              <a:off x="533400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9" name="Oval 48"/>
            <p:cNvSpPr/>
            <p:nvPr/>
          </p:nvSpPr>
          <p:spPr>
            <a:xfrm>
              <a:off x="679823" y="2523585"/>
              <a:ext cx="1170193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0" name="Oval 49"/>
            <p:cNvSpPr/>
            <p:nvPr/>
          </p:nvSpPr>
          <p:spPr>
            <a:xfrm>
              <a:off x="714828" y="2560320"/>
              <a:ext cx="1097280" cy="109728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1" name="Ellipse 302"/>
            <p:cNvSpPr>
              <a:spLocks noChangeArrowheads="1"/>
            </p:cNvSpPr>
            <p:nvPr/>
          </p:nvSpPr>
          <p:spPr bwMode="auto">
            <a:xfrm>
              <a:off x="875938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52" name="Group 170"/>
          <p:cNvGrpSpPr>
            <a:grpSpLocks/>
          </p:cNvGrpSpPr>
          <p:nvPr/>
        </p:nvGrpSpPr>
        <p:grpSpPr bwMode="auto">
          <a:xfrm>
            <a:off x="7010400" y="1916114"/>
            <a:ext cx="2316956" cy="2351087"/>
            <a:chOff x="105228" y="1565946"/>
            <a:chExt cx="2316480" cy="2350734"/>
          </a:xfrm>
        </p:grpSpPr>
        <p:sp>
          <p:nvSpPr>
            <p:cNvPr id="53" name="Oval 52"/>
            <p:cNvSpPr/>
            <p:nvPr/>
          </p:nvSpPr>
          <p:spPr>
            <a:xfrm>
              <a:off x="105228" y="1600866"/>
              <a:ext cx="2316480" cy="23158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4" name="Pentagon 53"/>
            <p:cNvSpPr>
              <a:spLocks noChangeAspect="1"/>
            </p:cNvSpPr>
            <p:nvPr/>
          </p:nvSpPr>
          <p:spPr>
            <a:xfrm rot="16200000">
              <a:off x="999982" y="1633019"/>
              <a:ext cx="536494" cy="402349"/>
            </a:xfrm>
            <a:prstGeom prst="homePlat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55" name="Group 94"/>
          <p:cNvGrpSpPr>
            <a:grpSpLocks/>
          </p:cNvGrpSpPr>
          <p:nvPr/>
        </p:nvGrpSpPr>
        <p:grpSpPr bwMode="auto">
          <a:xfrm>
            <a:off x="7439024" y="2378075"/>
            <a:ext cx="1463279" cy="1462088"/>
            <a:chOff x="2733524" y="2377440"/>
            <a:chExt cx="1463040" cy="1463040"/>
          </a:xfrm>
        </p:grpSpPr>
        <p:sp>
          <p:nvSpPr>
            <p:cNvPr id="56" name="Oval 55"/>
            <p:cNvSpPr/>
            <p:nvPr/>
          </p:nvSpPr>
          <p:spPr>
            <a:xfrm>
              <a:off x="2733524" y="2377440"/>
              <a:ext cx="1463040" cy="1463040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13000">
                  <a:schemeClr val="bg1">
                    <a:lumMod val="50000"/>
                  </a:schemeClr>
                </a:gs>
                <a:gs pos="21001">
                  <a:schemeClr val="bg1">
                    <a:lumMod val="75000"/>
                  </a:schemeClr>
                </a:gs>
                <a:gs pos="63000">
                  <a:schemeClr val="bg1"/>
                </a:gs>
                <a:gs pos="67000">
                  <a:schemeClr val="bg1">
                    <a:lumMod val="95000"/>
                  </a:schemeClr>
                </a:gs>
                <a:gs pos="69000">
                  <a:schemeClr val="bg1">
                    <a:lumMod val="75000"/>
                  </a:schemeClr>
                </a:gs>
                <a:gs pos="82001">
                  <a:schemeClr val="bg1">
                    <a:lumMod val="50000"/>
                  </a:schemeClr>
                </a:gs>
                <a:gs pos="100000">
                  <a:schemeClr val="tx1"/>
                </a:gs>
              </a:gsLst>
              <a:lin ang="5400000" scaled="0"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7" name="Oval 56"/>
            <p:cNvSpPr/>
            <p:nvPr/>
          </p:nvSpPr>
          <p:spPr>
            <a:xfrm>
              <a:off x="2879947" y="2523585"/>
              <a:ext cx="1170193" cy="11707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9" name="Oval 58"/>
            <p:cNvSpPr/>
            <p:nvPr/>
          </p:nvSpPr>
          <p:spPr>
            <a:xfrm>
              <a:off x="2914470" y="2560122"/>
              <a:ext cx="1097577" cy="109767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0" name="Ellipse 302"/>
            <p:cNvSpPr>
              <a:spLocks noChangeArrowheads="1"/>
            </p:cNvSpPr>
            <p:nvPr/>
          </p:nvSpPr>
          <p:spPr bwMode="auto">
            <a:xfrm>
              <a:off x="3076062" y="2621280"/>
              <a:ext cx="792480" cy="548640"/>
            </a:xfrm>
            <a:prstGeom prst="ellipse">
              <a:avLst/>
            </a:prstGeom>
            <a:gradFill rotWithShape="1">
              <a:gsLst>
                <a:gs pos="0">
                  <a:srgbClr val="FFFCF9">
                    <a:alpha val="76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Calibri" pitchFamily="34" charset="0"/>
                <a:buAutoNum type="arabicPeriod"/>
              </a:pPr>
              <a:endParaRPr lang="en-US" noProof="1">
                <a:solidFill>
                  <a:srgbClr val="FFFFFF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248400" y="1546226"/>
            <a:ext cx="35618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8</a:t>
            </a:r>
            <a:endParaRPr lang="en-US" sz="2400" b="1" dirty="0">
              <a:solidFill>
                <a:schemeClr val="accent6">
                  <a:lumMod val="40000"/>
                  <a:lumOff val="60000"/>
                </a:schemeClr>
              </a:solidFill>
              <a:cs typeface="+mn-cs"/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8001000" y="1546226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9</a:t>
            </a:r>
          </a:p>
        </p:txBody>
      </p:sp>
      <p:grpSp>
        <p:nvGrpSpPr>
          <p:cNvPr id="67" name="Group 83"/>
          <p:cNvGrpSpPr>
            <a:grpSpLocks/>
          </p:cNvGrpSpPr>
          <p:nvPr/>
        </p:nvGrpSpPr>
        <p:grpSpPr bwMode="auto">
          <a:xfrm>
            <a:off x="5381624" y="4343405"/>
            <a:ext cx="2057400" cy="1892078"/>
            <a:chOff x="228600" y="4343400"/>
            <a:chExt cx="2057400" cy="1892561"/>
          </a:xfrm>
        </p:grpSpPr>
        <p:cxnSp>
          <p:nvCxnSpPr>
            <p:cNvPr id="68" name="Straight Connector 67"/>
            <p:cNvCxnSpPr/>
            <p:nvPr/>
          </p:nvCxnSpPr>
          <p:spPr>
            <a:xfrm>
              <a:off x="228600" y="4343400"/>
              <a:ext cx="2057400" cy="1588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304800" y="4419615"/>
              <a:ext cx="1905000" cy="18163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Ernest Starling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(1866–1927)</a:t>
              </a:r>
              <a:endParaRPr lang="en-US" sz="2600" b="1" dirty="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</p:grpSp>
      <p:grpSp>
        <p:nvGrpSpPr>
          <p:cNvPr id="70" name="Group 84"/>
          <p:cNvGrpSpPr>
            <a:grpSpLocks/>
          </p:cNvGrpSpPr>
          <p:nvPr/>
        </p:nvGrpSpPr>
        <p:grpSpPr bwMode="auto">
          <a:xfrm>
            <a:off x="7194946" y="4343404"/>
            <a:ext cx="2057400" cy="2322945"/>
            <a:chOff x="228600" y="4343400"/>
            <a:chExt cx="2057400" cy="2323685"/>
          </a:xfrm>
        </p:grpSpPr>
        <p:cxnSp>
          <p:nvCxnSpPr>
            <p:cNvPr id="72" name="Straight Connector 71"/>
            <p:cNvCxnSpPr/>
            <p:nvPr/>
          </p:nvCxnSpPr>
          <p:spPr>
            <a:xfrm>
              <a:off x="228600" y="4343400"/>
              <a:ext cx="2057400" cy="158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119"/>
            <p:cNvSpPr txBox="1">
              <a:spLocks noChangeArrowheads="1"/>
            </p:cNvSpPr>
            <p:nvPr/>
          </p:nvSpPr>
          <p:spPr bwMode="auto">
            <a:xfrm>
              <a:off x="304800" y="4419600"/>
              <a:ext cx="1905000" cy="2247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n-US" sz="2800" b="1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Santiago Ramón y </a:t>
              </a:r>
              <a:r>
                <a:rPr lang="en-US" sz="2800" b="1" dirty="0" err="1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Cajal</a:t>
              </a:r>
              <a:r>
                <a:rPr lang="en-US" sz="2800" b="1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 (1852–1934)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4050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5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"/>
                            </p:stCondLst>
                            <p:childTnLst>
                              <p:par>
                                <p:cTn id="9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65" grpId="0"/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3"/>
          <p:cNvGrpSpPr>
            <a:grpSpLocks/>
          </p:cNvGrpSpPr>
          <p:nvPr/>
        </p:nvGrpSpPr>
        <p:grpSpPr bwMode="auto">
          <a:xfrm>
            <a:off x="-127397" y="8039100"/>
            <a:ext cx="9144001" cy="1676400"/>
            <a:chOff x="0" y="2086"/>
            <a:chExt cx="5760" cy="1056"/>
          </a:xfrm>
        </p:grpSpPr>
        <p:sp>
          <p:nvSpPr>
            <p:cNvPr id="5144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b="1" dirty="0" smtClean="0"/>
              <a:t>Milestone </a:t>
            </a:r>
            <a:r>
              <a:rPr lang="en-US" sz="4800" b="1" dirty="0"/>
              <a:t>in Physiology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Freeform 7"/>
          <p:cNvSpPr>
            <a:spLocks noEditPoints="1"/>
          </p:cNvSpPr>
          <p:nvPr/>
        </p:nvSpPr>
        <p:spPr bwMode="auto">
          <a:xfrm>
            <a:off x="0" y="1828800"/>
            <a:ext cx="5334001" cy="4876800"/>
          </a:xfrm>
          <a:custGeom>
            <a:avLst/>
            <a:gdLst>
              <a:gd name="T0" fmla="*/ 1744663 w 1888"/>
              <a:gd name="T1" fmla="*/ 298450 h 1250"/>
              <a:gd name="T2" fmla="*/ 1744663 w 1888"/>
              <a:gd name="T3" fmla="*/ 234950 h 1250"/>
              <a:gd name="T4" fmla="*/ 1506537 w 1888"/>
              <a:gd name="T5" fmla="*/ 0 h 1250"/>
              <a:gd name="T6" fmla="*/ 1271588 w 1888"/>
              <a:gd name="T7" fmla="*/ 234950 h 1250"/>
              <a:gd name="T8" fmla="*/ 1271588 w 1888"/>
              <a:gd name="T9" fmla="*/ 298450 h 1250"/>
              <a:gd name="T10" fmla="*/ 0 w 1888"/>
              <a:gd name="T11" fmla="*/ 298450 h 1250"/>
              <a:gd name="T12" fmla="*/ 0 w 1888"/>
              <a:gd name="T13" fmla="*/ 1984375 h 1250"/>
              <a:gd name="T14" fmla="*/ 2997200 w 1888"/>
              <a:gd name="T15" fmla="*/ 1984375 h 1250"/>
              <a:gd name="T16" fmla="*/ 2997200 w 1888"/>
              <a:gd name="T17" fmla="*/ 298450 h 1250"/>
              <a:gd name="T18" fmla="*/ 1744663 w 1888"/>
              <a:gd name="T19" fmla="*/ 298450 h 1250"/>
              <a:gd name="T20" fmla="*/ 1506537 w 1888"/>
              <a:gd name="T21" fmla="*/ 201612 h 1250"/>
              <a:gd name="T22" fmla="*/ 1606550 w 1888"/>
              <a:gd name="T23" fmla="*/ 298450 h 1250"/>
              <a:gd name="T24" fmla="*/ 1409700 w 1888"/>
              <a:gd name="T25" fmla="*/ 298450 h 1250"/>
              <a:gd name="T26" fmla="*/ 1506537 w 1888"/>
              <a:gd name="T27" fmla="*/ 201612 h 12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88"/>
              <a:gd name="T43" fmla="*/ 0 h 1250"/>
              <a:gd name="T44" fmla="*/ 1888 w 1888"/>
              <a:gd name="T45" fmla="*/ 1250 h 125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88" h="1250">
                <a:moveTo>
                  <a:pt x="1099" y="188"/>
                </a:moveTo>
                <a:lnTo>
                  <a:pt x="1099" y="148"/>
                </a:lnTo>
                <a:lnTo>
                  <a:pt x="949" y="0"/>
                </a:lnTo>
                <a:lnTo>
                  <a:pt x="801" y="148"/>
                </a:lnTo>
                <a:lnTo>
                  <a:pt x="801" y="188"/>
                </a:lnTo>
                <a:lnTo>
                  <a:pt x="0" y="188"/>
                </a:lnTo>
                <a:lnTo>
                  <a:pt x="0" y="1250"/>
                </a:lnTo>
                <a:lnTo>
                  <a:pt x="1888" y="1250"/>
                </a:lnTo>
                <a:lnTo>
                  <a:pt x="1888" y="188"/>
                </a:lnTo>
                <a:lnTo>
                  <a:pt x="1099" y="188"/>
                </a:lnTo>
                <a:close/>
                <a:moveTo>
                  <a:pt x="949" y="127"/>
                </a:moveTo>
                <a:lnTo>
                  <a:pt x="1012" y="188"/>
                </a:lnTo>
                <a:lnTo>
                  <a:pt x="888" y="188"/>
                </a:lnTo>
                <a:lnTo>
                  <a:pt x="949" y="127"/>
                </a:lnTo>
                <a:close/>
              </a:path>
            </a:pathLst>
          </a:custGeom>
          <a:gradFill>
            <a:gsLst>
              <a:gs pos="0">
                <a:srgbClr val="30F050"/>
              </a:gs>
              <a:gs pos="100000">
                <a:srgbClr val="01AF01"/>
              </a:gs>
            </a:gsLst>
            <a:lin ang="16200000" scaled="1"/>
          </a:gradFill>
          <a:ln w="9">
            <a:solidFill>
              <a:srgbClr val="00000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+mn-cs"/>
            </a:endParaRPr>
          </a:p>
        </p:txBody>
      </p:sp>
      <p:grpSp>
        <p:nvGrpSpPr>
          <p:cNvPr id="23" name="Группа 20"/>
          <p:cNvGrpSpPr>
            <a:grpSpLocks/>
          </p:cNvGrpSpPr>
          <p:nvPr/>
        </p:nvGrpSpPr>
        <p:grpSpPr bwMode="auto">
          <a:xfrm>
            <a:off x="2362200" y="1371601"/>
            <a:ext cx="640626" cy="515037"/>
            <a:chOff x="5422229" y="3048000"/>
            <a:chExt cx="1422400" cy="1066800"/>
          </a:xfrm>
        </p:grpSpPr>
        <p:sp>
          <p:nvSpPr>
            <p:cNvPr id="24" name="Oval 23"/>
            <p:cNvSpPr/>
            <p:nvPr/>
          </p:nvSpPr>
          <p:spPr>
            <a:xfrm>
              <a:off x="5422229" y="3048000"/>
              <a:ext cx="1422400" cy="1066800"/>
            </a:xfrm>
            <a:prstGeom prst="ellipse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>
              <a:solidFill>
                <a:schemeClr val="bg1">
                  <a:lumMod val="5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TextBox 9"/>
            <p:cNvSpPr txBox="1">
              <a:spLocks noChangeArrowheads="1"/>
            </p:cNvSpPr>
            <p:nvPr/>
          </p:nvSpPr>
          <p:spPr bwMode="auto">
            <a:xfrm>
              <a:off x="5844673" y="3200400"/>
              <a:ext cx="322649" cy="87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000" b="1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76200" y="2626816"/>
            <a:ext cx="5105402" cy="4084736"/>
          </a:xfrm>
          <a:prstGeom prst="rect">
            <a:avLst/>
          </a:prstGeom>
          <a:gradFill>
            <a:gsLst>
              <a:gs pos="0">
                <a:schemeClr val="bg1">
                  <a:alpha val="81000"/>
                </a:schemeClr>
              </a:gs>
              <a:gs pos="50000">
                <a:schemeClr val="bg1">
                  <a:lumMod val="85000"/>
                  <a:alpha val="35000"/>
                </a:schemeClr>
              </a:gs>
              <a:gs pos="100000">
                <a:schemeClr val="bg1">
                  <a:lumMod val="95000"/>
                  <a:alpha val="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6200" y="2573953"/>
            <a:ext cx="5105401" cy="40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7030A0"/>
                </a:solidFill>
              </a:rPr>
              <a:t>Sir </a:t>
            </a:r>
            <a:r>
              <a:rPr lang="en-US" sz="2400" b="1" dirty="0">
                <a:solidFill>
                  <a:srgbClr val="7030A0"/>
                </a:solidFill>
              </a:rPr>
              <a:t>Henry Dale (1875-1968)  &amp;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>
                <a:solidFill>
                  <a:srgbClr val="7030A0"/>
                </a:solidFill>
              </a:rPr>
              <a:t>Professor Otto </a:t>
            </a:r>
            <a:r>
              <a:rPr lang="en-US" sz="2400" b="1" dirty="0" smtClean="0">
                <a:solidFill>
                  <a:srgbClr val="7030A0"/>
                </a:solidFill>
              </a:rPr>
              <a:t>Loewi (1873–1961</a:t>
            </a:r>
            <a:r>
              <a:rPr lang="en-US" sz="2400" b="1" dirty="0">
                <a:solidFill>
                  <a:srgbClr val="7030A0"/>
                </a:solidFill>
              </a:rPr>
              <a:t>) 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300" dirty="0" smtClean="0"/>
              <a:t>Discovered </a:t>
            </a:r>
            <a:r>
              <a:rPr lang="en-US" sz="2300" dirty="0"/>
              <a:t>the first neurotransmitter  </a:t>
            </a:r>
            <a:r>
              <a:rPr lang="en-US" sz="2300" dirty="0" smtClean="0"/>
              <a:t>in </a:t>
            </a:r>
            <a:r>
              <a:rPr lang="en-US" sz="2300" dirty="0"/>
              <a:t>1913 (acetylcholine</a:t>
            </a:r>
            <a:r>
              <a:rPr lang="en-US" sz="2300" dirty="0" smtClean="0"/>
              <a:t>).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300" dirty="0" smtClean="0"/>
              <a:t>This </a:t>
            </a:r>
            <a:r>
              <a:rPr lang="en-US" sz="2300" dirty="0"/>
              <a:t>chemical is </a:t>
            </a:r>
            <a:r>
              <a:rPr lang="en-US" sz="2300" dirty="0" smtClean="0"/>
              <a:t>produced &amp; released </a:t>
            </a:r>
            <a:r>
              <a:rPr lang="en-US" sz="2300" dirty="0"/>
              <a:t>by </a:t>
            </a:r>
            <a:r>
              <a:rPr lang="en-US" sz="2300" dirty="0" smtClean="0"/>
              <a:t>neurons in the brain, and regions were neurons are </a:t>
            </a:r>
            <a:r>
              <a:rPr lang="en-US" sz="2300" dirty="0"/>
              <a:t>connected </a:t>
            </a:r>
            <a:r>
              <a:rPr lang="en-US" sz="2300" dirty="0" smtClean="0"/>
              <a:t>to muscles. 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300" dirty="0" smtClean="0"/>
              <a:t>In 1936, they won </a:t>
            </a:r>
            <a:r>
              <a:rPr lang="en-US" sz="2300" dirty="0"/>
              <a:t>the Nobel Prize in Physiology or Medicine for their work on chemical </a:t>
            </a:r>
            <a:r>
              <a:rPr lang="en-US" sz="2300" dirty="0" smtClean="0"/>
              <a:t>neurotransmission. </a:t>
            </a:r>
            <a:endParaRPr lang="en-US" sz="2300" dirty="0"/>
          </a:p>
        </p:txBody>
      </p:sp>
      <p:grpSp>
        <p:nvGrpSpPr>
          <p:cNvPr id="6" name="Group 5"/>
          <p:cNvGrpSpPr/>
          <p:nvPr/>
        </p:nvGrpSpPr>
        <p:grpSpPr>
          <a:xfrm>
            <a:off x="5402004" y="2619375"/>
            <a:ext cx="3742676" cy="3705225"/>
            <a:chOff x="5402004" y="2619375"/>
            <a:chExt cx="3742676" cy="370522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537" y="2623292"/>
              <a:ext cx="1743075" cy="3305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5402004" y="5943600"/>
              <a:ext cx="18261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00B0F0"/>
                  </a:solidFill>
                </a:rPr>
                <a:t>Sir Henry Dale </a:t>
              </a:r>
              <a:endParaRPr lang="en-US" dirty="0">
                <a:solidFill>
                  <a:srgbClr val="00B0F0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7113355" y="5955268"/>
              <a:ext cx="20313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00B0F0"/>
                  </a:solidFill>
                </a:rPr>
                <a:t>Prof. Otto Loewi </a:t>
              </a:r>
              <a:endParaRPr lang="en-US" dirty="0">
                <a:solidFill>
                  <a:srgbClr val="00B0F0"/>
                </a:solidFill>
              </a:endParaRP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8518" y="2619375"/>
              <a:ext cx="1752600" cy="3324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05499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3"/>
          <p:cNvGrpSpPr>
            <a:grpSpLocks/>
          </p:cNvGrpSpPr>
          <p:nvPr/>
        </p:nvGrpSpPr>
        <p:grpSpPr bwMode="auto">
          <a:xfrm>
            <a:off x="-127397" y="8039100"/>
            <a:ext cx="9144001" cy="1676400"/>
            <a:chOff x="0" y="2086"/>
            <a:chExt cx="5760" cy="1056"/>
          </a:xfrm>
        </p:grpSpPr>
        <p:sp>
          <p:nvSpPr>
            <p:cNvPr id="5144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</p:grpSp>
      <p:sp>
        <p:nvSpPr>
          <p:cNvPr id="4" name="Freeform 7"/>
          <p:cNvSpPr>
            <a:spLocks noEditPoints="1"/>
          </p:cNvSpPr>
          <p:nvPr/>
        </p:nvSpPr>
        <p:spPr bwMode="auto">
          <a:xfrm>
            <a:off x="5410200" y="1828800"/>
            <a:ext cx="3733800" cy="4876800"/>
          </a:xfrm>
          <a:custGeom>
            <a:avLst/>
            <a:gdLst>
              <a:gd name="T0" fmla="*/ 1744663 w 1888"/>
              <a:gd name="T1" fmla="*/ 298450 h 1250"/>
              <a:gd name="T2" fmla="*/ 1744663 w 1888"/>
              <a:gd name="T3" fmla="*/ 234950 h 1250"/>
              <a:gd name="T4" fmla="*/ 1506537 w 1888"/>
              <a:gd name="T5" fmla="*/ 0 h 1250"/>
              <a:gd name="T6" fmla="*/ 1271588 w 1888"/>
              <a:gd name="T7" fmla="*/ 234950 h 1250"/>
              <a:gd name="T8" fmla="*/ 1271588 w 1888"/>
              <a:gd name="T9" fmla="*/ 298450 h 1250"/>
              <a:gd name="T10" fmla="*/ 0 w 1888"/>
              <a:gd name="T11" fmla="*/ 298450 h 1250"/>
              <a:gd name="T12" fmla="*/ 0 w 1888"/>
              <a:gd name="T13" fmla="*/ 1984375 h 1250"/>
              <a:gd name="T14" fmla="*/ 2997200 w 1888"/>
              <a:gd name="T15" fmla="*/ 1984375 h 1250"/>
              <a:gd name="T16" fmla="*/ 2997200 w 1888"/>
              <a:gd name="T17" fmla="*/ 298450 h 1250"/>
              <a:gd name="T18" fmla="*/ 1744663 w 1888"/>
              <a:gd name="T19" fmla="*/ 298450 h 1250"/>
              <a:gd name="T20" fmla="*/ 1506537 w 1888"/>
              <a:gd name="T21" fmla="*/ 201612 h 1250"/>
              <a:gd name="T22" fmla="*/ 1606550 w 1888"/>
              <a:gd name="T23" fmla="*/ 298450 h 1250"/>
              <a:gd name="T24" fmla="*/ 1409700 w 1888"/>
              <a:gd name="T25" fmla="*/ 298450 h 1250"/>
              <a:gd name="T26" fmla="*/ 1506537 w 1888"/>
              <a:gd name="T27" fmla="*/ 201612 h 12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88"/>
              <a:gd name="T43" fmla="*/ 0 h 1250"/>
              <a:gd name="T44" fmla="*/ 1888 w 1888"/>
              <a:gd name="T45" fmla="*/ 1250 h 125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88" h="1250">
                <a:moveTo>
                  <a:pt x="1099" y="188"/>
                </a:moveTo>
                <a:lnTo>
                  <a:pt x="1099" y="148"/>
                </a:lnTo>
                <a:lnTo>
                  <a:pt x="949" y="0"/>
                </a:lnTo>
                <a:lnTo>
                  <a:pt x="801" y="148"/>
                </a:lnTo>
                <a:lnTo>
                  <a:pt x="801" y="188"/>
                </a:lnTo>
                <a:lnTo>
                  <a:pt x="0" y="188"/>
                </a:lnTo>
                <a:lnTo>
                  <a:pt x="0" y="1250"/>
                </a:lnTo>
                <a:lnTo>
                  <a:pt x="1888" y="1250"/>
                </a:lnTo>
                <a:lnTo>
                  <a:pt x="1888" y="188"/>
                </a:lnTo>
                <a:lnTo>
                  <a:pt x="1099" y="188"/>
                </a:lnTo>
                <a:close/>
                <a:moveTo>
                  <a:pt x="949" y="127"/>
                </a:moveTo>
                <a:lnTo>
                  <a:pt x="1012" y="188"/>
                </a:lnTo>
                <a:lnTo>
                  <a:pt x="888" y="188"/>
                </a:lnTo>
                <a:lnTo>
                  <a:pt x="949" y="127"/>
                </a:lnTo>
                <a:close/>
              </a:path>
            </a:pathLst>
          </a:custGeom>
          <a:gradFill>
            <a:gsLst>
              <a:gs pos="0">
                <a:srgbClr val="30F050"/>
              </a:gs>
              <a:gs pos="100000">
                <a:srgbClr val="01AF01"/>
              </a:gs>
            </a:gsLst>
            <a:lin ang="16200000" scaled="1"/>
          </a:gradFill>
          <a:ln w="9">
            <a:solidFill>
              <a:srgbClr val="00000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+mn-cs"/>
            </a:endParaRPr>
          </a:p>
        </p:txBody>
      </p:sp>
      <p:grpSp>
        <p:nvGrpSpPr>
          <p:cNvPr id="5127" name="Группа 20"/>
          <p:cNvGrpSpPr>
            <a:grpSpLocks/>
          </p:cNvGrpSpPr>
          <p:nvPr/>
        </p:nvGrpSpPr>
        <p:grpSpPr bwMode="auto">
          <a:xfrm>
            <a:off x="6997304" y="1405620"/>
            <a:ext cx="622696" cy="499382"/>
            <a:chOff x="5422229" y="3048000"/>
            <a:chExt cx="1422400" cy="1066800"/>
          </a:xfrm>
        </p:grpSpPr>
        <p:sp>
          <p:nvSpPr>
            <p:cNvPr id="8" name="Oval 7"/>
            <p:cNvSpPr/>
            <p:nvPr/>
          </p:nvSpPr>
          <p:spPr>
            <a:xfrm>
              <a:off x="5422229" y="3048000"/>
              <a:ext cx="1422400" cy="1066800"/>
            </a:xfrm>
            <a:prstGeom prst="ellipse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>
              <a:solidFill>
                <a:schemeClr val="bg1">
                  <a:lumMod val="5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141" name="TextBox 9"/>
            <p:cNvSpPr txBox="1">
              <a:spLocks noChangeArrowheads="1"/>
            </p:cNvSpPr>
            <p:nvPr/>
          </p:nvSpPr>
          <p:spPr bwMode="auto">
            <a:xfrm>
              <a:off x="5844673" y="3200400"/>
              <a:ext cx="322649" cy="87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000" b="1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5410200" y="2626816"/>
            <a:ext cx="3657600" cy="4154984"/>
          </a:xfrm>
          <a:prstGeom prst="rect">
            <a:avLst/>
          </a:prstGeom>
          <a:gradFill>
            <a:gsLst>
              <a:gs pos="0">
                <a:schemeClr val="bg1">
                  <a:alpha val="81000"/>
                </a:schemeClr>
              </a:gs>
              <a:gs pos="50000">
                <a:schemeClr val="bg1">
                  <a:lumMod val="85000"/>
                  <a:alpha val="35000"/>
                </a:schemeClr>
              </a:gs>
              <a:gs pos="100000">
                <a:schemeClr val="bg1">
                  <a:lumMod val="95000"/>
                  <a:alpha val="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410200" y="2600265"/>
            <a:ext cx="3657600" cy="40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7030A0"/>
                </a:solidFill>
              </a:rPr>
              <a:t>Eugene </a:t>
            </a:r>
            <a:r>
              <a:rPr lang="en-US" sz="2400" b="1" dirty="0" smtClean="0">
                <a:solidFill>
                  <a:srgbClr val="7030A0"/>
                </a:solidFill>
              </a:rPr>
              <a:t>Roberts (1920–2016) </a:t>
            </a:r>
            <a:endParaRPr lang="en-US" sz="2400" dirty="0" smtClean="0">
              <a:solidFill>
                <a:srgbClr val="7030A0"/>
              </a:solidFill>
            </a:endParaRPr>
          </a:p>
          <a:p>
            <a:pPr marL="342900" lvl="0" indent="-342900" eaLnBrk="1" hangingPunct="1">
              <a:buFont typeface="Arial" pitchFamily="34" charset="0"/>
              <a:buChar char="•"/>
            </a:pPr>
            <a:r>
              <a:rPr lang="en-US" sz="2300" dirty="0"/>
              <a:t>R</a:t>
            </a:r>
            <a:r>
              <a:rPr lang="en-US" sz="2300" dirty="0" smtClean="0"/>
              <a:t>eported in 1950 that γ- </a:t>
            </a:r>
            <a:r>
              <a:rPr lang="en-US" sz="2300" dirty="0" err="1"/>
              <a:t>aminobutyric</a:t>
            </a:r>
            <a:r>
              <a:rPr lang="en-US" sz="2300" dirty="0"/>
              <a:t> acid </a:t>
            </a:r>
            <a:r>
              <a:rPr lang="en-US" sz="2300" dirty="0" smtClean="0"/>
              <a:t>(GABA) </a:t>
            </a:r>
            <a:r>
              <a:rPr lang="en-US" sz="2300" dirty="0"/>
              <a:t>is a major amino compound in </a:t>
            </a:r>
            <a:r>
              <a:rPr lang="en-US" sz="2300" dirty="0" smtClean="0"/>
              <a:t>mammalian </a:t>
            </a:r>
            <a:r>
              <a:rPr lang="en-US" sz="2300" dirty="0"/>
              <a:t>brain extracts </a:t>
            </a:r>
            <a:endParaRPr lang="en-US" sz="2300" dirty="0" smtClean="0"/>
          </a:p>
          <a:p>
            <a:pPr marL="342900" lvl="0" indent="-342900" eaLnBrk="1" hangingPunct="1">
              <a:buFont typeface="Arial" pitchFamily="34" charset="0"/>
              <a:buChar char="•"/>
            </a:pPr>
            <a:r>
              <a:rPr lang="en-US" sz="2300" dirty="0" smtClean="0"/>
              <a:t>In 1959, it was shown that GABA is a major </a:t>
            </a:r>
            <a:r>
              <a:rPr lang="en-US" sz="2300" dirty="0"/>
              <a:t>inhibitory </a:t>
            </a:r>
            <a:r>
              <a:rPr lang="en-US" sz="2300" dirty="0" smtClean="0"/>
              <a:t>neurotransmitter in the brain. </a:t>
            </a:r>
            <a:endParaRPr lang="en-US" sz="230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b="1" dirty="0" smtClean="0"/>
              <a:t>Milestones </a:t>
            </a:r>
            <a:r>
              <a:rPr lang="en-US" sz="4800" b="1" dirty="0"/>
              <a:t>in Physiology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17" descr="Figure thumbnail gr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26817"/>
            <a:ext cx="3457575" cy="3729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2426102" y="6324600"/>
            <a:ext cx="22236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</a:rPr>
              <a:t>Eugene Roberts </a:t>
            </a:r>
            <a:endParaRPr 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6056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Arvid Carlsson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Arvid Carlsson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84610" y="5867401"/>
            <a:ext cx="1904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Arvid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Carlsson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(1923-2018)</a:t>
            </a:r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398" y="3418325"/>
            <a:ext cx="1594005" cy="247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84" y="3444715"/>
            <a:ext cx="1752227" cy="249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905000" y="5919361"/>
            <a:ext cx="2067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Eric </a:t>
            </a:r>
            <a:r>
              <a:rPr lang="en-US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Kandel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(1929) 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4195794" y="5941463"/>
            <a:ext cx="2384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Paul </a:t>
            </a:r>
            <a:r>
              <a:rPr lang="en-US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Greengard</a:t>
            </a:r>
            <a:endParaRPr lang="en-US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(1925-2019)</a:t>
            </a:r>
            <a:endParaRPr lang="en-US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8" name="Picture 2" descr="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010" y="3444715"/>
            <a:ext cx="1862557" cy="24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33"/>
          <p:cNvGrpSpPr/>
          <p:nvPr/>
        </p:nvGrpSpPr>
        <p:grpSpPr>
          <a:xfrm>
            <a:off x="1752599" y="1620892"/>
            <a:ext cx="7192194" cy="1350908"/>
            <a:chOff x="927781" y="1079089"/>
            <a:chExt cx="3578835" cy="1160938"/>
          </a:xfrm>
        </p:grpSpPr>
        <p:sp>
          <p:nvSpPr>
            <p:cNvPr id="21" name="Rounded Rectangle 16"/>
            <p:cNvSpPr/>
            <p:nvPr/>
          </p:nvSpPr>
          <p:spPr>
            <a:xfrm>
              <a:off x="927781" y="1079089"/>
              <a:ext cx="3578835" cy="1160938"/>
            </a:xfrm>
            <a:prstGeom prst="roundRect">
              <a:avLst>
                <a:gd name="adj" fmla="val 4624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14300" sx="101000" sy="101000" algn="ctr" rotWithShape="0">
                <a:prstClr val="black">
                  <a:alpha val="26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03616" y="1102694"/>
              <a:ext cx="3427166" cy="1137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Blip>
                  <a:blip r:embed="rId5"/>
                </a:buBlip>
              </a:pPr>
              <a:r>
                <a:rPr lang="en-US" sz="2000" b="1" i="1" dirty="0" smtClean="0">
                  <a:solidFill>
                    <a:srgbClr val="FFFF00"/>
                  </a:solidFill>
                </a:rPr>
                <a:t>Eric </a:t>
              </a:r>
              <a:r>
                <a:rPr lang="en-US" sz="2000" b="1" i="1" dirty="0" err="1">
                  <a:solidFill>
                    <a:srgbClr val="FFFF00"/>
                  </a:solidFill>
                </a:rPr>
                <a:t>Kandel</a:t>
              </a:r>
              <a:r>
                <a:rPr lang="en-US" sz="2000" b="1" dirty="0">
                  <a:solidFill>
                    <a:srgbClr val="FFFF00"/>
                  </a:solidFill>
                </a:rPr>
                <a:t>  together with </a:t>
              </a:r>
              <a:r>
                <a:rPr lang="en-US" sz="2000" b="1" i="1" dirty="0" err="1">
                  <a:solidFill>
                    <a:srgbClr val="FFFF00"/>
                  </a:solidFill>
                </a:rPr>
                <a:t>Arvid</a:t>
              </a:r>
              <a:r>
                <a:rPr lang="en-US" sz="2000" b="1" i="1" dirty="0">
                  <a:solidFill>
                    <a:srgbClr val="FFFF00"/>
                  </a:solidFill>
                </a:rPr>
                <a:t> </a:t>
              </a:r>
              <a:r>
                <a:rPr lang="en-US" sz="2000" b="1" i="1" dirty="0" err="1">
                  <a:solidFill>
                    <a:srgbClr val="FFFF00"/>
                  </a:solidFill>
                </a:rPr>
                <a:t>Carlsson</a:t>
              </a:r>
              <a:r>
                <a:rPr lang="en-US" sz="2000" b="1" dirty="0">
                  <a:solidFill>
                    <a:srgbClr val="FFFF00"/>
                  </a:solidFill>
                </a:rPr>
                <a:t> &amp; </a:t>
              </a:r>
              <a:r>
                <a:rPr lang="en-US" sz="2000" b="1" i="1" dirty="0">
                  <a:solidFill>
                    <a:srgbClr val="FFFF00"/>
                  </a:solidFill>
                </a:rPr>
                <a:t>Paul </a:t>
              </a:r>
              <a:r>
                <a:rPr lang="en-US" sz="2000" b="1" i="1" dirty="0" err="1">
                  <a:solidFill>
                    <a:srgbClr val="FFFF00"/>
                  </a:solidFill>
                </a:rPr>
                <a:t>Greengard</a:t>
              </a:r>
              <a:r>
                <a:rPr lang="en-US" sz="2000" b="1" dirty="0">
                  <a:solidFill>
                    <a:srgbClr val="FFFF00"/>
                  </a:solidFill>
                </a:rPr>
                <a:t> won the </a:t>
              </a:r>
              <a:r>
                <a:rPr lang="en-US" sz="2000" b="1" i="1" u="sng" dirty="0">
                  <a:solidFill>
                    <a:srgbClr val="FFFF00"/>
                  </a:solidFill>
                </a:rPr>
                <a:t>2000 Nobel Prize in Physiology or Medicine</a:t>
              </a:r>
              <a:r>
                <a:rPr lang="en-US" sz="2000" b="1" dirty="0">
                  <a:solidFill>
                    <a:srgbClr val="FFFF00"/>
                  </a:solidFill>
                </a:rPr>
                <a:t> 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“for </a:t>
              </a:r>
              <a:r>
                <a:rPr lang="en-US" sz="2000" b="1" dirty="0">
                  <a:solidFill>
                    <a:schemeClr val="bg1"/>
                  </a:solidFill>
                </a:rPr>
                <a:t>their discoveries concerning </a:t>
              </a:r>
              <a:r>
                <a:rPr lang="en-US" sz="2000" b="1" i="1" dirty="0">
                  <a:solidFill>
                    <a:schemeClr val="bg1"/>
                  </a:solidFill>
                </a:rPr>
                <a:t>signal transduction in the nervous system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.”</a:t>
              </a:r>
              <a:endParaRPr lang="en-US" sz="20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b="1" dirty="0" smtClean="0"/>
              <a:t>Milestones </a:t>
            </a:r>
            <a:r>
              <a:rPr lang="en-US" sz="4800" b="1" dirty="0"/>
              <a:t>in Physiology</a:t>
            </a:r>
            <a:endParaRPr lang="en-US" sz="48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" name="Группа 20"/>
          <p:cNvGrpSpPr>
            <a:grpSpLocks/>
          </p:cNvGrpSpPr>
          <p:nvPr/>
        </p:nvGrpSpPr>
        <p:grpSpPr bwMode="auto">
          <a:xfrm>
            <a:off x="1746051" y="1643176"/>
            <a:ext cx="622696" cy="499382"/>
            <a:chOff x="5422229" y="3048000"/>
            <a:chExt cx="1422400" cy="1066800"/>
          </a:xfrm>
        </p:grpSpPr>
        <p:sp>
          <p:nvSpPr>
            <p:cNvPr id="23" name="Oval 22"/>
            <p:cNvSpPr/>
            <p:nvPr/>
          </p:nvSpPr>
          <p:spPr>
            <a:xfrm>
              <a:off x="5422229" y="3048000"/>
              <a:ext cx="1422400" cy="1066800"/>
            </a:xfrm>
            <a:prstGeom prst="ellipse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>
              <a:solidFill>
                <a:schemeClr val="bg1">
                  <a:lumMod val="5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TextBox 9"/>
            <p:cNvSpPr txBox="1">
              <a:spLocks noChangeArrowheads="1"/>
            </p:cNvSpPr>
            <p:nvPr/>
          </p:nvSpPr>
          <p:spPr bwMode="auto">
            <a:xfrm>
              <a:off x="5844673" y="3200400"/>
              <a:ext cx="322649" cy="87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2464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3"/>
          <p:cNvGrpSpPr>
            <a:grpSpLocks/>
          </p:cNvGrpSpPr>
          <p:nvPr/>
        </p:nvGrpSpPr>
        <p:grpSpPr bwMode="auto">
          <a:xfrm>
            <a:off x="-127397" y="8039100"/>
            <a:ext cx="9144001" cy="1676400"/>
            <a:chOff x="0" y="2086"/>
            <a:chExt cx="5760" cy="1056"/>
          </a:xfrm>
        </p:grpSpPr>
        <p:sp>
          <p:nvSpPr>
            <p:cNvPr id="5144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</p:grpSp>
      <p:sp>
        <p:nvSpPr>
          <p:cNvPr id="21" name="Freeform 7"/>
          <p:cNvSpPr>
            <a:spLocks noEditPoints="1"/>
          </p:cNvSpPr>
          <p:nvPr/>
        </p:nvSpPr>
        <p:spPr bwMode="auto">
          <a:xfrm>
            <a:off x="5029200" y="1736860"/>
            <a:ext cx="3962399" cy="4648677"/>
          </a:xfrm>
          <a:custGeom>
            <a:avLst/>
            <a:gdLst>
              <a:gd name="T0" fmla="*/ 1744663 w 1888"/>
              <a:gd name="T1" fmla="*/ 298450 h 1250"/>
              <a:gd name="T2" fmla="*/ 1744663 w 1888"/>
              <a:gd name="T3" fmla="*/ 234950 h 1250"/>
              <a:gd name="T4" fmla="*/ 1506537 w 1888"/>
              <a:gd name="T5" fmla="*/ 0 h 1250"/>
              <a:gd name="T6" fmla="*/ 1271588 w 1888"/>
              <a:gd name="T7" fmla="*/ 234950 h 1250"/>
              <a:gd name="T8" fmla="*/ 1271588 w 1888"/>
              <a:gd name="T9" fmla="*/ 298450 h 1250"/>
              <a:gd name="T10" fmla="*/ 0 w 1888"/>
              <a:gd name="T11" fmla="*/ 298450 h 1250"/>
              <a:gd name="T12" fmla="*/ 0 w 1888"/>
              <a:gd name="T13" fmla="*/ 1984375 h 1250"/>
              <a:gd name="T14" fmla="*/ 2997200 w 1888"/>
              <a:gd name="T15" fmla="*/ 1984375 h 1250"/>
              <a:gd name="T16" fmla="*/ 2997200 w 1888"/>
              <a:gd name="T17" fmla="*/ 298450 h 1250"/>
              <a:gd name="T18" fmla="*/ 1744663 w 1888"/>
              <a:gd name="T19" fmla="*/ 298450 h 1250"/>
              <a:gd name="T20" fmla="*/ 1506537 w 1888"/>
              <a:gd name="T21" fmla="*/ 201612 h 1250"/>
              <a:gd name="T22" fmla="*/ 1606550 w 1888"/>
              <a:gd name="T23" fmla="*/ 298450 h 1250"/>
              <a:gd name="T24" fmla="*/ 1409700 w 1888"/>
              <a:gd name="T25" fmla="*/ 298450 h 1250"/>
              <a:gd name="T26" fmla="*/ 1506537 w 1888"/>
              <a:gd name="T27" fmla="*/ 201612 h 12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88"/>
              <a:gd name="T43" fmla="*/ 0 h 1250"/>
              <a:gd name="T44" fmla="*/ 1888 w 1888"/>
              <a:gd name="T45" fmla="*/ 1250 h 125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88" h="1250">
                <a:moveTo>
                  <a:pt x="1099" y="188"/>
                </a:moveTo>
                <a:lnTo>
                  <a:pt x="1099" y="148"/>
                </a:lnTo>
                <a:lnTo>
                  <a:pt x="949" y="0"/>
                </a:lnTo>
                <a:lnTo>
                  <a:pt x="801" y="148"/>
                </a:lnTo>
                <a:lnTo>
                  <a:pt x="801" y="188"/>
                </a:lnTo>
                <a:lnTo>
                  <a:pt x="0" y="188"/>
                </a:lnTo>
                <a:lnTo>
                  <a:pt x="0" y="1250"/>
                </a:lnTo>
                <a:lnTo>
                  <a:pt x="1888" y="1250"/>
                </a:lnTo>
                <a:lnTo>
                  <a:pt x="1888" y="188"/>
                </a:lnTo>
                <a:lnTo>
                  <a:pt x="1099" y="188"/>
                </a:lnTo>
                <a:close/>
                <a:moveTo>
                  <a:pt x="949" y="127"/>
                </a:moveTo>
                <a:lnTo>
                  <a:pt x="1012" y="188"/>
                </a:lnTo>
                <a:lnTo>
                  <a:pt x="888" y="188"/>
                </a:lnTo>
                <a:lnTo>
                  <a:pt x="949" y="127"/>
                </a:lnTo>
                <a:close/>
              </a:path>
            </a:pathLst>
          </a:custGeom>
          <a:gradFill>
            <a:gsLst>
              <a:gs pos="0">
                <a:srgbClr val="30F050"/>
              </a:gs>
              <a:gs pos="100000">
                <a:srgbClr val="01AF01"/>
              </a:gs>
            </a:gsLst>
            <a:lin ang="16200000" scaled="1"/>
          </a:gradFill>
          <a:ln w="9">
            <a:solidFill>
              <a:srgbClr val="00000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+mn-cs"/>
            </a:endParaRPr>
          </a:p>
        </p:txBody>
      </p:sp>
      <p:grpSp>
        <p:nvGrpSpPr>
          <p:cNvPr id="23" name="Группа 20"/>
          <p:cNvGrpSpPr>
            <a:grpSpLocks/>
          </p:cNvGrpSpPr>
          <p:nvPr/>
        </p:nvGrpSpPr>
        <p:grpSpPr bwMode="auto">
          <a:xfrm>
            <a:off x="6826974" y="1447800"/>
            <a:ext cx="640626" cy="441460"/>
            <a:chOff x="5422229" y="3048000"/>
            <a:chExt cx="1422400" cy="1066800"/>
          </a:xfrm>
        </p:grpSpPr>
        <p:sp>
          <p:nvSpPr>
            <p:cNvPr id="24" name="Oval 23"/>
            <p:cNvSpPr/>
            <p:nvPr/>
          </p:nvSpPr>
          <p:spPr>
            <a:xfrm>
              <a:off x="5422229" y="3048000"/>
              <a:ext cx="1422400" cy="1066800"/>
            </a:xfrm>
            <a:prstGeom prst="ellipse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>
              <a:solidFill>
                <a:schemeClr val="bg1">
                  <a:lumMod val="5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TextBox 9"/>
            <p:cNvSpPr txBox="1">
              <a:spLocks noChangeArrowheads="1"/>
            </p:cNvSpPr>
            <p:nvPr/>
          </p:nvSpPr>
          <p:spPr bwMode="auto">
            <a:xfrm>
              <a:off x="5844673" y="3200400"/>
              <a:ext cx="322649" cy="87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000" b="1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5029200" y="2438400"/>
            <a:ext cx="3881437" cy="3773984"/>
          </a:xfrm>
          <a:prstGeom prst="rect">
            <a:avLst/>
          </a:prstGeom>
          <a:gradFill>
            <a:gsLst>
              <a:gs pos="0">
                <a:schemeClr val="bg1">
                  <a:alpha val="81000"/>
                </a:schemeClr>
              </a:gs>
              <a:gs pos="50000">
                <a:schemeClr val="bg1">
                  <a:lumMod val="85000"/>
                  <a:alpha val="35000"/>
                </a:schemeClr>
              </a:gs>
              <a:gs pos="100000">
                <a:schemeClr val="bg1">
                  <a:lumMod val="95000"/>
                  <a:alpha val="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105400" y="2445997"/>
            <a:ext cx="3810000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500" b="1" dirty="0">
                <a:solidFill>
                  <a:srgbClr val="7030A0"/>
                </a:solidFill>
              </a:rPr>
              <a:t>Barry J. Marshall (</a:t>
            </a:r>
            <a:r>
              <a:rPr lang="en-US" sz="2500" b="1" dirty="0" smtClean="0">
                <a:solidFill>
                  <a:srgbClr val="7030A0"/>
                </a:solidFill>
              </a:rPr>
              <a:t>1951–) &amp; John </a:t>
            </a:r>
            <a:r>
              <a:rPr lang="en-US" sz="2500" b="1" dirty="0">
                <a:solidFill>
                  <a:srgbClr val="7030A0"/>
                </a:solidFill>
              </a:rPr>
              <a:t>Robin Warren (</a:t>
            </a:r>
            <a:r>
              <a:rPr lang="en-US" sz="2500" b="1" dirty="0" smtClean="0">
                <a:solidFill>
                  <a:srgbClr val="7030A0"/>
                </a:solidFill>
              </a:rPr>
              <a:t>1937–) </a:t>
            </a:r>
            <a:endParaRPr lang="en-US" sz="2500" b="1" dirty="0">
              <a:solidFill>
                <a:srgbClr val="7030A0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500" dirty="0" smtClean="0"/>
              <a:t>Discovered  the </a:t>
            </a:r>
            <a:r>
              <a:rPr lang="en-US" sz="2500" dirty="0"/>
              <a:t>bacterium </a:t>
            </a:r>
            <a:r>
              <a:rPr lang="en-US" sz="2500" i="1" dirty="0"/>
              <a:t>Helicobacter pylori</a:t>
            </a:r>
            <a:r>
              <a:rPr lang="en-US" sz="2500" dirty="0"/>
              <a:t> </a:t>
            </a:r>
            <a:r>
              <a:rPr lang="en-US" sz="2500" dirty="0" smtClean="0"/>
              <a:t>as the causative agent in gastritis </a:t>
            </a:r>
            <a:r>
              <a:rPr lang="en-US" sz="2500" dirty="0"/>
              <a:t>and peptic ulcer </a:t>
            </a:r>
            <a:r>
              <a:rPr lang="en-US" sz="2500" dirty="0" smtClean="0"/>
              <a:t>disease.  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500" dirty="0" smtClean="0"/>
              <a:t>They were awarded the </a:t>
            </a:r>
            <a:r>
              <a:rPr lang="en-US" sz="2500" dirty="0"/>
              <a:t>2005 Nobel Prize for Physiology or </a:t>
            </a:r>
            <a:r>
              <a:rPr lang="en-US" sz="2500" dirty="0" smtClean="0"/>
              <a:t>Medicine</a:t>
            </a:r>
            <a:endParaRPr lang="en-US" sz="2500" dirty="0"/>
          </a:p>
        </p:txBody>
      </p:sp>
      <p:sp>
        <p:nvSpPr>
          <p:cNvPr id="28" name="Rectangle 27"/>
          <p:cNvSpPr/>
          <p:nvPr/>
        </p:nvSpPr>
        <p:spPr>
          <a:xfrm>
            <a:off x="-2935514" y="335341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371600"/>
            <a:ext cx="1752600" cy="5486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/>
              <a:t>Milestones </a:t>
            </a:r>
            <a:r>
              <a:rPr lang="en-US" b="1" dirty="0"/>
              <a:t>in Physiology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38400" y="5699766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John </a:t>
            </a:r>
            <a:r>
              <a:rPr lang="en-US" b="1" dirty="0">
                <a:solidFill>
                  <a:schemeClr val="bg1"/>
                </a:solidFill>
              </a:rPr>
              <a:t>Robin Warren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1" y="2529797"/>
            <a:ext cx="2214349" cy="294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6949" y="5715000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Barry J. Marshall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14600"/>
            <a:ext cx="2438400" cy="295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2114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3"/>
          <p:cNvGrpSpPr>
            <a:grpSpLocks/>
          </p:cNvGrpSpPr>
          <p:nvPr/>
        </p:nvGrpSpPr>
        <p:grpSpPr bwMode="auto">
          <a:xfrm>
            <a:off x="-127397" y="8039100"/>
            <a:ext cx="9144001" cy="1676400"/>
            <a:chOff x="0" y="2086"/>
            <a:chExt cx="5760" cy="1056"/>
          </a:xfrm>
        </p:grpSpPr>
        <p:sp>
          <p:nvSpPr>
            <p:cNvPr id="5144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 smtClean="0"/>
              <a:t>Milestones </a:t>
            </a:r>
            <a:r>
              <a:rPr lang="en-US" sz="2800" b="1" dirty="0"/>
              <a:t>in </a:t>
            </a:r>
            <a:r>
              <a:rPr lang="en-US" sz="2800" b="1" dirty="0" smtClean="0"/>
              <a:t>Physiology: Discovery of </a:t>
            </a:r>
            <a:r>
              <a:rPr lang="en-US" sz="2800" b="1" i="1" dirty="0" smtClean="0"/>
              <a:t>Helicobacter </a:t>
            </a:r>
            <a:r>
              <a:rPr lang="en-US" sz="2800" b="1" i="1" dirty="0"/>
              <a:t>pylori</a:t>
            </a:r>
            <a:r>
              <a:rPr lang="en-US" sz="2800" b="1" dirty="0"/>
              <a:t> as the causative agent in gastritis and peptic ulcer disease</a:t>
            </a: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2935514" y="335341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en-US" dirty="0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" y="1447800"/>
            <a:ext cx="4551218" cy="2400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75509"/>
            <a:ext cx="3657600" cy="2646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" y="4191000"/>
            <a:ext cx="5276842" cy="263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724400" y="2564606"/>
            <a:ext cx="573224" cy="559594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5486401" y="4170218"/>
            <a:ext cx="2679594" cy="1844194"/>
          </a:xfrm>
          <a:custGeom>
            <a:avLst/>
            <a:gdLst>
              <a:gd name="connsiteX0" fmla="*/ 2560578 w 2829482"/>
              <a:gd name="connsiteY0" fmla="*/ 0 h 1844194"/>
              <a:gd name="connsiteX1" fmla="*/ 2823814 w 2829482"/>
              <a:gd name="connsiteY1" fmla="*/ 914400 h 1844194"/>
              <a:gd name="connsiteX2" fmla="*/ 2338905 w 2829482"/>
              <a:gd name="connsiteY2" fmla="*/ 1731818 h 1844194"/>
              <a:gd name="connsiteX3" fmla="*/ 205305 w 2829482"/>
              <a:gd name="connsiteY3" fmla="*/ 1828800 h 1844194"/>
              <a:gd name="connsiteX4" fmla="*/ 205305 w 2829482"/>
              <a:gd name="connsiteY4" fmla="*/ 1842655 h 1844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482" h="1844194">
                <a:moveTo>
                  <a:pt x="2560578" y="0"/>
                </a:moveTo>
                <a:cubicBezTo>
                  <a:pt x="2710669" y="312882"/>
                  <a:pt x="2860760" y="625764"/>
                  <a:pt x="2823814" y="914400"/>
                </a:cubicBezTo>
                <a:cubicBezTo>
                  <a:pt x="2786869" y="1203036"/>
                  <a:pt x="2775323" y="1579418"/>
                  <a:pt x="2338905" y="1731818"/>
                </a:cubicBezTo>
                <a:cubicBezTo>
                  <a:pt x="1902487" y="1884218"/>
                  <a:pt x="560905" y="1810327"/>
                  <a:pt x="205305" y="1828800"/>
                </a:cubicBezTo>
                <a:cubicBezTo>
                  <a:pt x="-150295" y="1847273"/>
                  <a:pt x="27505" y="1844964"/>
                  <a:pt x="205305" y="1842655"/>
                </a:cubicBezTo>
              </a:path>
            </a:pathLst>
          </a:custGeom>
          <a:ln w="793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628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3"/>
          <p:cNvGrpSpPr>
            <a:grpSpLocks/>
          </p:cNvGrpSpPr>
          <p:nvPr/>
        </p:nvGrpSpPr>
        <p:grpSpPr bwMode="auto">
          <a:xfrm>
            <a:off x="-127397" y="8039100"/>
            <a:ext cx="9144001" cy="1676400"/>
            <a:chOff x="0" y="2086"/>
            <a:chExt cx="5760" cy="1056"/>
          </a:xfrm>
        </p:grpSpPr>
        <p:sp>
          <p:nvSpPr>
            <p:cNvPr id="5144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</p:grpSp>
      <p:sp>
        <p:nvSpPr>
          <p:cNvPr id="4" name="Freeform 7"/>
          <p:cNvSpPr>
            <a:spLocks noEditPoints="1"/>
          </p:cNvSpPr>
          <p:nvPr/>
        </p:nvSpPr>
        <p:spPr bwMode="auto">
          <a:xfrm>
            <a:off x="5105400" y="1981200"/>
            <a:ext cx="3962400" cy="4724400"/>
          </a:xfrm>
          <a:custGeom>
            <a:avLst/>
            <a:gdLst>
              <a:gd name="T0" fmla="*/ 1744663 w 1888"/>
              <a:gd name="T1" fmla="*/ 298450 h 1250"/>
              <a:gd name="T2" fmla="*/ 1744663 w 1888"/>
              <a:gd name="T3" fmla="*/ 234950 h 1250"/>
              <a:gd name="T4" fmla="*/ 1506537 w 1888"/>
              <a:gd name="T5" fmla="*/ 0 h 1250"/>
              <a:gd name="T6" fmla="*/ 1271588 w 1888"/>
              <a:gd name="T7" fmla="*/ 234950 h 1250"/>
              <a:gd name="T8" fmla="*/ 1271588 w 1888"/>
              <a:gd name="T9" fmla="*/ 298450 h 1250"/>
              <a:gd name="T10" fmla="*/ 0 w 1888"/>
              <a:gd name="T11" fmla="*/ 298450 h 1250"/>
              <a:gd name="T12" fmla="*/ 0 w 1888"/>
              <a:gd name="T13" fmla="*/ 1984375 h 1250"/>
              <a:gd name="T14" fmla="*/ 2997200 w 1888"/>
              <a:gd name="T15" fmla="*/ 1984375 h 1250"/>
              <a:gd name="T16" fmla="*/ 2997200 w 1888"/>
              <a:gd name="T17" fmla="*/ 298450 h 1250"/>
              <a:gd name="T18" fmla="*/ 1744663 w 1888"/>
              <a:gd name="T19" fmla="*/ 298450 h 1250"/>
              <a:gd name="T20" fmla="*/ 1506537 w 1888"/>
              <a:gd name="T21" fmla="*/ 201612 h 1250"/>
              <a:gd name="T22" fmla="*/ 1606550 w 1888"/>
              <a:gd name="T23" fmla="*/ 298450 h 1250"/>
              <a:gd name="T24" fmla="*/ 1409700 w 1888"/>
              <a:gd name="T25" fmla="*/ 298450 h 1250"/>
              <a:gd name="T26" fmla="*/ 1506537 w 1888"/>
              <a:gd name="T27" fmla="*/ 201612 h 12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88"/>
              <a:gd name="T43" fmla="*/ 0 h 1250"/>
              <a:gd name="T44" fmla="*/ 1888 w 1888"/>
              <a:gd name="T45" fmla="*/ 1250 h 125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88" h="1250">
                <a:moveTo>
                  <a:pt x="1099" y="188"/>
                </a:moveTo>
                <a:lnTo>
                  <a:pt x="1099" y="148"/>
                </a:lnTo>
                <a:lnTo>
                  <a:pt x="949" y="0"/>
                </a:lnTo>
                <a:lnTo>
                  <a:pt x="801" y="148"/>
                </a:lnTo>
                <a:lnTo>
                  <a:pt x="801" y="188"/>
                </a:lnTo>
                <a:lnTo>
                  <a:pt x="0" y="188"/>
                </a:lnTo>
                <a:lnTo>
                  <a:pt x="0" y="1250"/>
                </a:lnTo>
                <a:lnTo>
                  <a:pt x="1888" y="1250"/>
                </a:lnTo>
                <a:lnTo>
                  <a:pt x="1888" y="188"/>
                </a:lnTo>
                <a:lnTo>
                  <a:pt x="1099" y="188"/>
                </a:lnTo>
                <a:close/>
                <a:moveTo>
                  <a:pt x="949" y="127"/>
                </a:moveTo>
                <a:lnTo>
                  <a:pt x="1012" y="188"/>
                </a:lnTo>
                <a:lnTo>
                  <a:pt x="888" y="188"/>
                </a:lnTo>
                <a:lnTo>
                  <a:pt x="949" y="127"/>
                </a:lnTo>
                <a:close/>
              </a:path>
            </a:pathLst>
          </a:custGeom>
          <a:gradFill>
            <a:gsLst>
              <a:gs pos="0">
                <a:srgbClr val="30F050"/>
              </a:gs>
              <a:gs pos="100000">
                <a:srgbClr val="01AF01"/>
              </a:gs>
            </a:gsLst>
            <a:lin ang="16200000" scaled="1"/>
          </a:gradFill>
          <a:ln w="9">
            <a:solidFill>
              <a:srgbClr val="00000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+mn-cs"/>
            </a:endParaRPr>
          </a:p>
        </p:txBody>
      </p:sp>
      <p:grpSp>
        <p:nvGrpSpPr>
          <p:cNvPr id="5127" name="Группа 20"/>
          <p:cNvGrpSpPr>
            <a:grpSpLocks/>
          </p:cNvGrpSpPr>
          <p:nvPr/>
        </p:nvGrpSpPr>
        <p:grpSpPr bwMode="auto">
          <a:xfrm>
            <a:off x="6768704" y="1558020"/>
            <a:ext cx="622696" cy="499382"/>
            <a:chOff x="5422229" y="3048000"/>
            <a:chExt cx="1422400" cy="1066800"/>
          </a:xfrm>
        </p:grpSpPr>
        <p:sp>
          <p:nvSpPr>
            <p:cNvPr id="8" name="Oval 7"/>
            <p:cNvSpPr/>
            <p:nvPr/>
          </p:nvSpPr>
          <p:spPr>
            <a:xfrm>
              <a:off x="5422229" y="3048000"/>
              <a:ext cx="1422400" cy="1066800"/>
            </a:xfrm>
            <a:prstGeom prst="ellipse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>
              <a:solidFill>
                <a:schemeClr val="bg1">
                  <a:lumMod val="5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141" name="TextBox 9"/>
            <p:cNvSpPr txBox="1">
              <a:spLocks noChangeArrowheads="1"/>
            </p:cNvSpPr>
            <p:nvPr/>
          </p:nvSpPr>
          <p:spPr bwMode="auto">
            <a:xfrm>
              <a:off x="5844673" y="3200400"/>
              <a:ext cx="322649" cy="87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000" b="1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5105400" y="2667000"/>
            <a:ext cx="3962400" cy="3733800"/>
          </a:xfrm>
          <a:prstGeom prst="rect">
            <a:avLst/>
          </a:prstGeom>
          <a:gradFill>
            <a:gsLst>
              <a:gs pos="0">
                <a:schemeClr val="bg1">
                  <a:alpha val="81000"/>
                </a:schemeClr>
              </a:gs>
              <a:gs pos="50000">
                <a:schemeClr val="bg1">
                  <a:lumMod val="85000"/>
                  <a:alpha val="35000"/>
                </a:schemeClr>
              </a:gs>
              <a:gs pos="100000">
                <a:schemeClr val="bg1">
                  <a:lumMod val="95000"/>
                  <a:alpha val="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05400" y="2667000"/>
            <a:ext cx="3962400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500" b="1" dirty="0">
                <a:solidFill>
                  <a:srgbClr val="7030A0"/>
                </a:solidFill>
              </a:rPr>
              <a:t>Alfred G. Gilman (</a:t>
            </a:r>
            <a:r>
              <a:rPr lang="en-US" sz="2500" b="1" dirty="0" smtClean="0">
                <a:solidFill>
                  <a:srgbClr val="7030A0"/>
                </a:solidFill>
              </a:rPr>
              <a:t>1941–2015) &amp; </a:t>
            </a:r>
            <a:r>
              <a:rPr lang="en-US" sz="2500" b="1" dirty="0">
                <a:solidFill>
                  <a:srgbClr val="7030A0"/>
                </a:solidFill>
              </a:rPr>
              <a:t>Martin </a:t>
            </a:r>
            <a:r>
              <a:rPr lang="en-US" sz="2500" b="1" dirty="0" err="1" smtClean="0">
                <a:solidFill>
                  <a:srgbClr val="7030A0"/>
                </a:solidFill>
              </a:rPr>
              <a:t>Rodbell</a:t>
            </a:r>
            <a:r>
              <a:rPr lang="en-US" sz="2500" b="1" dirty="0">
                <a:solidFill>
                  <a:srgbClr val="7030A0"/>
                </a:solidFill>
              </a:rPr>
              <a:t> (</a:t>
            </a:r>
            <a:r>
              <a:rPr lang="en-US" sz="2500" b="1" dirty="0" smtClean="0">
                <a:solidFill>
                  <a:srgbClr val="7030A0"/>
                </a:solidFill>
              </a:rPr>
              <a:t>1925–1998)</a:t>
            </a:r>
            <a:endParaRPr lang="en-US" sz="2500" b="1" dirty="0">
              <a:solidFill>
                <a:srgbClr val="7030A0"/>
              </a:solidFill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500" dirty="0"/>
              <a:t>D</a:t>
            </a:r>
            <a:r>
              <a:rPr lang="en-US" sz="2500" dirty="0" smtClean="0"/>
              <a:t>iscovered </a:t>
            </a:r>
            <a:r>
              <a:rPr lang="en-US" sz="2500" i="1" dirty="0" smtClean="0"/>
              <a:t>G-proteins </a:t>
            </a:r>
            <a:r>
              <a:rPr lang="en-US" sz="2500" i="1" dirty="0"/>
              <a:t>and the role of these proteins in signal transduction in </a:t>
            </a:r>
            <a:r>
              <a:rPr lang="en-US" sz="2500" i="1" dirty="0" smtClean="0"/>
              <a:t>cells</a:t>
            </a:r>
            <a:r>
              <a:rPr lang="en-US" sz="2500" dirty="0" smtClean="0"/>
              <a:t>.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500" dirty="0" smtClean="0"/>
              <a:t>They were awarded the </a:t>
            </a:r>
            <a:r>
              <a:rPr lang="en-US" sz="2500" dirty="0"/>
              <a:t>1994 Nobel Prize for Physiology or </a:t>
            </a:r>
            <a:r>
              <a:rPr lang="en-US" sz="2500" dirty="0" smtClean="0"/>
              <a:t>Medicine </a:t>
            </a:r>
            <a:endParaRPr lang="en-US" sz="250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/>
              <a:t>Milestones </a:t>
            </a:r>
            <a:r>
              <a:rPr lang="en-US" b="1" dirty="0"/>
              <a:t>in Physiology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2935514" y="335341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en-US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447800"/>
            <a:ext cx="4953000" cy="5257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560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3"/>
          <p:cNvGrpSpPr>
            <a:grpSpLocks/>
          </p:cNvGrpSpPr>
          <p:nvPr/>
        </p:nvGrpSpPr>
        <p:grpSpPr bwMode="auto">
          <a:xfrm>
            <a:off x="-127397" y="8039100"/>
            <a:ext cx="9144001" cy="1676400"/>
            <a:chOff x="0" y="2086"/>
            <a:chExt cx="5760" cy="1056"/>
          </a:xfrm>
        </p:grpSpPr>
        <p:sp>
          <p:nvSpPr>
            <p:cNvPr id="5144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-2935514" y="335341"/>
            <a:ext cx="266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371600"/>
            <a:ext cx="1752599" cy="5486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b="1" dirty="0" smtClean="0"/>
              <a:t>Milestones </a:t>
            </a:r>
            <a:r>
              <a:rPr lang="en-US" sz="3600" b="1" dirty="0"/>
              <a:t>in </a:t>
            </a:r>
            <a:r>
              <a:rPr lang="en-US" sz="3600" b="1" dirty="0" smtClean="0"/>
              <a:t>Physiology: Discovery of cell reprogramming</a:t>
            </a:r>
            <a:endParaRPr lang="en-US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648200" y="5842061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Sir John B. </a:t>
            </a:r>
            <a:r>
              <a:rPr lang="en-US" b="1" dirty="0" smtClean="0">
                <a:solidFill>
                  <a:schemeClr val="bg1"/>
                </a:solidFill>
              </a:rPr>
              <a:t>Gurdon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010400" y="5879068"/>
            <a:ext cx="2129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Shinya Yamanaka</a:t>
            </a:r>
          </a:p>
        </p:txBody>
      </p:sp>
      <p:grpSp>
        <p:nvGrpSpPr>
          <p:cNvPr id="38" name="Group 33"/>
          <p:cNvGrpSpPr/>
          <p:nvPr/>
        </p:nvGrpSpPr>
        <p:grpSpPr>
          <a:xfrm>
            <a:off x="152400" y="1840706"/>
            <a:ext cx="4292203" cy="2274237"/>
            <a:chOff x="927781" y="1079088"/>
            <a:chExt cx="3578835" cy="1954425"/>
          </a:xfrm>
        </p:grpSpPr>
        <p:sp>
          <p:nvSpPr>
            <p:cNvPr id="39" name="Rounded Rectangle 16"/>
            <p:cNvSpPr/>
            <p:nvPr/>
          </p:nvSpPr>
          <p:spPr>
            <a:xfrm>
              <a:off x="927781" y="1079088"/>
              <a:ext cx="3578835" cy="1899049"/>
            </a:xfrm>
            <a:prstGeom prst="roundRect">
              <a:avLst>
                <a:gd name="adj" fmla="val 4624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14300" sx="101000" sy="101000" algn="ctr" rotWithShape="0">
                <a:prstClr val="black">
                  <a:alpha val="26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03616" y="1102694"/>
              <a:ext cx="3427166" cy="1930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Blip>
                  <a:blip r:embed="rId2"/>
                </a:buBlip>
              </a:pPr>
              <a:r>
                <a:rPr lang="en-US" sz="2000" dirty="0" smtClean="0">
                  <a:solidFill>
                    <a:schemeClr val="bg1"/>
                  </a:solidFill>
                </a:rPr>
                <a:t>These </a:t>
              </a:r>
              <a:r>
                <a:rPr lang="en-US" sz="2000" dirty="0">
                  <a:solidFill>
                    <a:schemeClr val="bg1"/>
                  </a:solidFill>
                </a:rPr>
                <a:t>scientists discovered that a </a:t>
              </a:r>
              <a:r>
                <a:rPr lang="en-US" sz="2000" b="1" dirty="0" err="1">
                  <a:solidFill>
                    <a:schemeClr val="bg1"/>
                  </a:solidFill>
                </a:rPr>
                <a:t>specialised</a:t>
              </a:r>
              <a:r>
                <a:rPr lang="en-US" sz="2000" b="1" dirty="0">
                  <a:solidFill>
                    <a:schemeClr val="bg1"/>
                  </a:solidFill>
                </a:rPr>
                <a:t> 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or </a:t>
              </a:r>
              <a:r>
                <a:rPr lang="en-US" sz="2000" dirty="0" smtClean="0">
                  <a:solidFill>
                    <a:schemeClr val="bg1"/>
                  </a:solidFill>
                </a:rPr>
                <a:t>mature cell </a:t>
              </a:r>
              <a:r>
                <a:rPr lang="en-US" sz="2000" dirty="0">
                  <a:solidFill>
                    <a:schemeClr val="bg1"/>
                  </a:solidFill>
                </a:rPr>
                <a:t>can be induced to develop into any </a:t>
              </a:r>
              <a:r>
                <a:rPr lang="en-US" sz="2000" dirty="0" smtClean="0">
                  <a:solidFill>
                    <a:schemeClr val="bg1"/>
                  </a:solidFill>
                </a:rPr>
                <a:t>(immature) normal </a:t>
              </a:r>
              <a:r>
                <a:rPr lang="en-US" sz="2000" dirty="0">
                  <a:solidFill>
                    <a:schemeClr val="bg1"/>
                  </a:solidFill>
                </a:rPr>
                <a:t>cell type </a:t>
              </a:r>
              <a:r>
                <a:rPr lang="en-US" sz="2000" dirty="0" smtClean="0">
                  <a:solidFill>
                    <a:schemeClr val="bg1"/>
                  </a:solidFill>
                </a:rPr>
                <a:t>capable </a:t>
              </a:r>
              <a:r>
                <a:rPr lang="en-US" sz="2000" dirty="0">
                  <a:solidFill>
                    <a:schemeClr val="bg1"/>
                  </a:solidFill>
                </a:rPr>
                <a:t>of developing into all tissues of the body. </a:t>
              </a:r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487" y="2559627"/>
            <a:ext cx="216217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2554864"/>
            <a:ext cx="218122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2" name="Group 33"/>
          <p:cNvGrpSpPr/>
          <p:nvPr/>
        </p:nvGrpSpPr>
        <p:grpSpPr>
          <a:xfrm>
            <a:off x="152400" y="4278962"/>
            <a:ext cx="4292203" cy="2274238"/>
            <a:chOff x="927781" y="1079088"/>
            <a:chExt cx="3578835" cy="1954425"/>
          </a:xfrm>
        </p:grpSpPr>
        <p:sp>
          <p:nvSpPr>
            <p:cNvPr id="43" name="Rounded Rectangle 16"/>
            <p:cNvSpPr/>
            <p:nvPr/>
          </p:nvSpPr>
          <p:spPr>
            <a:xfrm>
              <a:off x="927781" y="1079088"/>
              <a:ext cx="3578835" cy="1899049"/>
            </a:xfrm>
            <a:prstGeom prst="roundRect">
              <a:avLst>
                <a:gd name="adj" fmla="val 4624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14300" sx="101000" sy="101000" algn="ctr" rotWithShape="0">
                <a:prstClr val="black">
                  <a:alpha val="26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003616" y="1102694"/>
              <a:ext cx="3427166" cy="1930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Blip>
                  <a:blip r:embed="rId2"/>
                </a:buBlip>
              </a:pPr>
              <a:r>
                <a:rPr lang="en-US" sz="2000" dirty="0" smtClean="0">
                  <a:solidFill>
                    <a:schemeClr val="bg1"/>
                  </a:solidFill>
                </a:rPr>
                <a:t>The </a:t>
              </a:r>
              <a:r>
                <a:rPr lang="en-US" sz="2000" dirty="0">
                  <a:solidFill>
                    <a:schemeClr val="bg1"/>
                  </a:solidFill>
                </a:rPr>
                <a:t>Nobel Prize in Physiology or Medicine 2012 was awarded jointly to Sir John B. Gurdon and Shinya Yamanaka </a:t>
              </a:r>
              <a:r>
                <a:rPr lang="en-US" sz="2000" dirty="0" smtClean="0">
                  <a:solidFill>
                    <a:schemeClr val="bg1"/>
                  </a:solidFill>
                </a:rPr>
                <a:t>“for </a:t>
              </a:r>
              <a:r>
                <a:rPr lang="en-US" sz="2000" dirty="0">
                  <a:solidFill>
                    <a:schemeClr val="bg1"/>
                  </a:solidFill>
                </a:rPr>
                <a:t>the discovery that mature cells can be reprogrammed to become </a:t>
              </a:r>
              <a:r>
                <a:rPr lang="en-US" sz="2000" dirty="0" smtClean="0">
                  <a:solidFill>
                    <a:schemeClr val="bg1"/>
                  </a:solidFill>
                </a:rPr>
                <a:t>pluripotent”.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20755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838200"/>
            <a:ext cx="74676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1263650"/>
          </a:xfrm>
          <a:prstGeom prst="rect">
            <a:avLst/>
          </a:prstGeom>
        </p:spPr>
        <p:txBody>
          <a:bodyPr rtlCol="0">
            <a:normAutofit fontScale="975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B050"/>
                </a:solidFill>
              </a:rPr>
              <a:t>Levels of Development of Physiology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62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Freeform 6"/>
          <p:cNvSpPr>
            <a:spLocks noChangeAspect="1"/>
          </p:cNvSpPr>
          <p:nvPr/>
        </p:nvSpPr>
        <p:spPr bwMode="auto">
          <a:xfrm>
            <a:off x="1752600" y="1371600"/>
            <a:ext cx="5866960" cy="4800600"/>
          </a:xfrm>
          <a:custGeom>
            <a:avLst/>
            <a:gdLst/>
            <a:ahLst/>
            <a:cxnLst>
              <a:cxn ang="0">
                <a:pos x="26" y="0"/>
              </a:cxn>
              <a:cxn ang="0">
                <a:pos x="1388" y="284"/>
              </a:cxn>
              <a:cxn ang="0">
                <a:pos x="1472" y="504"/>
              </a:cxn>
              <a:cxn ang="0">
                <a:pos x="1173" y="749"/>
              </a:cxn>
              <a:cxn ang="0">
                <a:pos x="1210" y="912"/>
              </a:cxn>
              <a:cxn ang="0">
                <a:pos x="1746" y="1057"/>
              </a:cxn>
              <a:cxn ang="0">
                <a:pos x="1924" y="915"/>
              </a:cxn>
              <a:cxn ang="0">
                <a:pos x="2362" y="1557"/>
              </a:cxn>
              <a:cxn ang="0">
                <a:pos x="1143" y="1542"/>
              </a:cxn>
              <a:cxn ang="0">
                <a:pos x="1392" y="1342"/>
              </a:cxn>
              <a:cxn ang="0">
                <a:pos x="830" y="1122"/>
              </a:cxn>
              <a:cxn ang="0">
                <a:pos x="788" y="753"/>
              </a:cxn>
              <a:cxn ang="0">
                <a:pos x="1196" y="460"/>
              </a:cxn>
              <a:cxn ang="0">
                <a:pos x="1167" y="344"/>
              </a:cxn>
              <a:cxn ang="0">
                <a:pos x="0" y="30"/>
              </a:cxn>
              <a:cxn ang="0">
                <a:pos x="26" y="0"/>
              </a:cxn>
            </a:cxnLst>
            <a:rect l="0" t="0" r="r" b="b"/>
            <a:pathLst>
              <a:path w="2362" h="1557">
                <a:moveTo>
                  <a:pt x="26" y="0"/>
                </a:moveTo>
                <a:cubicBezTo>
                  <a:pt x="416" y="75"/>
                  <a:pt x="997" y="209"/>
                  <a:pt x="1388" y="284"/>
                </a:cubicBezTo>
                <a:cubicBezTo>
                  <a:pt x="1658" y="336"/>
                  <a:pt x="1707" y="312"/>
                  <a:pt x="1472" y="504"/>
                </a:cubicBezTo>
                <a:cubicBezTo>
                  <a:pt x="1372" y="586"/>
                  <a:pt x="1272" y="667"/>
                  <a:pt x="1173" y="749"/>
                </a:cubicBezTo>
                <a:cubicBezTo>
                  <a:pt x="1010" y="881"/>
                  <a:pt x="1009" y="858"/>
                  <a:pt x="1210" y="912"/>
                </a:cubicBezTo>
                <a:cubicBezTo>
                  <a:pt x="1389" y="960"/>
                  <a:pt x="1567" y="1009"/>
                  <a:pt x="1746" y="1057"/>
                </a:cubicBezTo>
                <a:cubicBezTo>
                  <a:pt x="1805" y="1009"/>
                  <a:pt x="1865" y="962"/>
                  <a:pt x="1924" y="915"/>
                </a:cubicBezTo>
                <a:cubicBezTo>
                  <a:pt x="2070" y="1129"/>
                  <a:pt x="2216" y="1343"/>
                  <a:pt x="2362" y="1557"/>
                </a:cubicBezTo>
                <a:cubicBezTo>
                  <a:pt x="1956" y="1552"/>
                  <a:pt x="1550" y="1547"/>
                  <a:pt x="1143" y="1542"/>
                </a:cubicBezTo>
                <a:cubicBezTo>
                  <a:pt x="1226" y="1475"/>
                  <a:pt x="1309" y="1409"/>
                  <a:pt x="1392" y="1342"/>
                </a:cubicBezTo>
                <a:cubicBezTo>
                  <a:pt x="1205" y="1269"/>
                  <a:pt x="1017" y="1195"/>
                  <a:pt x="830" y="1122"/>
                </a:cubicBezTo>
                <a:cubicBezTo>
                  <a:pt x="449" y="973"/>
                  <a:pt x="460" y="989"/>
                  <a:pt x="788" y="753"/>
                </a:cubicBezTo>
                <a:cubicBezTo>
                  <a:pt x="924" y="655"/>
                  <a:pt x="1060" y="558"/>
                  <a:pt x="1196" y="460"/>
                </a:cubicBezTo>
                <a:cubicBezTo>
                  <a:pt x="1327" y="365"/>
                  <a:pt x="1320" y="383"/>
                  <a:pt x="1167" y="344"/>
                </a:cubicBezTo>
                <a:cubicBezTo>
                  <a:pt x="842" y="259"/>
                  <a:pt x="326" y="115"/>
                  <a:pt x="0" y="30"/>
                </a:cubicBezTo>
                <a:cubicBezTo>
                  <a:pt x="9" y="20"/>
                  <a:pt x="17" y="10"/>
                  <a:pt x="26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-1219200" y="-953464"/>
            <a:ext cx="1371600" cy="1371600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41000">
                <a:schemeClr val="accent3">
                  <a:lumMod val="75000"/>
                </a:schemeClr>
              </a:gs>
              <a:gs pos="100000">
                <a:schemeClr val="accent3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/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Franklin Gothic Demi" pitchFamily="34" charset="0"/>
              </a:rPr>
              <a:t>3</a:t>
            </a:r>
            <a:endParaRPr lang="en-US" sz="5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-1097280" y="-610564"/>
            <a:ext cx="1097280" cy="1097280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Franklin Gothic Demi" pitchFamily="34" charset="0"/>
              </a:rPr>
              <a:t>2</a:t>
            </a:r>
            <a:endParaRPr lang="en-US" sz="40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-990600" y="-534364"/>
            <a:ext cx="914400" cy="914400"/>
          </a:xfrm>
          <a:prstGeom prst="ellipse">
            <a:avLst/>
          </a:prstGeom>
          <a:gradFill flip="none" rotWithShape="1">
            <a:gsLst>
              <a:gs pos="0">
                <a:srgbClr val="45CDFF"/>
              </a:gs>
              <a:gs pos="10000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Franklin Gothic Demi" pitchFamily="34" charset="0"/>
              </a:rPr>
              <a:t>1</a:t>
            </a:r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1900535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1. Members of the Department 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9000" y="4136894"/>
            <a:ext cx="2057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libri" pitchFamily="34" charset="0"/>
              </a:rPr>
              <a:t>3</a:t>
            </a: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. </a:t>
            </a:r>
            <a:r>
              <a:rPr lang="en-US" sz="2300" dirty="0" err="1" smtClean="0">
                <a:solidFill>
                  <a:schemeClr val="bg1"/>
                </a:solidFill>
                <a:latin typeface="Calibri" pitchFamily="34" charset="0"/>
              </a:rPr>
              <a:t>Subdisciplines</a:t>
            </a: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/Why study physiology?/ Structure of the course </a:t>
            </a:r>
            <a:endParaRPr lang="en-US" sz="23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9526" y="4890194"/>
            <a:ext cx="2812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. Definition/ History/Organization of the human body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371600"/>
            <a:ext cx="1676400" cy="5486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3505200" y="219643"/>
            <a:ext cx="3276600" cy="770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6000" b="1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en-US" sz="6000" b="1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73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68333 0.32245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67" y="1611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0.68056 0.27361 L 0.41771 0.61551 " pathEditMode="relative" rAng="0" ptsTypes="AAA">
                                      <p:cBhvr>
                                        <p:cTn id="1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28" y="3076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61441 0.27593 L 0.37934 0.61621 L 0.77084 0.8544 " pathEditMode="relative" rAng="0" ptsTypes="AAAA">
                                      <p:cBhvr>
                                        <p:cTn id="2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42" y="4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22" grpId="0" animBg="1"/>
      <p:bldP spid="21" grpId="0" animBg="1"/>
      <p:bldP spid="23" grpId="0" animBg="1"/>
      <p:bldP spid="7" grpId="0"/>
      <p:bldP spid="8" grpId="0"/>
      <p:bldP spid="10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8"/>
          <p:cNvSpPr>
            <a:spLocks noChangeArrowheads="1"/>
          </p:cNvSpPr>
          <p:nvPr/>
        </p:nvSpPr>
        <p:spPr bwMode="auto">
          <a:xfrm>
            <a:off x="4495800" y="1524000"/>
            <a:ext cx="4425229" cy="65967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Human Body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45"/>
          <p:cNvSpPr>
            <a:spLocks noChangeArrowheads="1"/>
          </p:cNvSpPr>
          <p:nvPr/>
        </p:nvSpPr>
        <p:spPr bwMode="auto">
          <a:xfrm>
            <a:off x="5824538" y="3073400"/>
            <a:ext cx="3090862" cy="508000"/>
          </a:xfrm>
          <a:prstGeom prst="rect">
            <a:avLst/>
          </a:prstGeom>
          <a:ln>
            <a:noFill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Cellular level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44"/>
          <p:cNvSpPr>
            <a:spLocks noChangeArrowheads="1"/>
          </p:cNvSpPr>
          <p:nvPr/>
        </p:nvSpPr>
        <p:spPr bwMode="auto">
          <a:xfrm>
            <a:off x="5824538" y="2341851"/>
            <a:ext cx="3090862" cy="553749"/>
          </a:xfrm>
          <a:prstGeom prst="rect">
            <a:avLst/>
          </a:prstGeom>
          <a:ln>
            <a:noFill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Chemical level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41"/>
          <p:cNvGrpSpPr>
            <a:grpSpLocks/>
          </p:cNvGrpSpPr>
          <p:nvPr/>
        </p:nvGrpSpPr>
        <p:grpSpPr bwMode="auto">
          <a:xfrm flipH="1">
            <a:off x="5537809" y="2203450"/>
            <a:ext cx="306643" cy="361951"/>
            <a:chOff x="10440" y="5400"/>
            <a:chExt cx="180" cy="570"/>
          </a:xfrm>
        </p:grpSpPr>
        <p:sp>
          <p:nvSpPr>
            <p:cNvPr id="19" name="AutoShape 43"/>
            <p:cNvSpPr>
              <a:spLocks noChangeShapeType="1"/>
            </p:cNvSpPr>
            <p:nvPr/>
          </p:nvSpPr>
          <p:spPr bwMode="auto">
            <a:xfrm>
              <a:off x="10620" y="5400"/>
              <a:ext cx="0" cy="57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AutoShape 42"/>
            <p:cNvSpPr>
              <a:spLocks noChangeShapeType="1"/>
            </p:cNvSpPr>
            <p:nvPr/>
          </p:nvSpPr>
          <p:spPr bwMode="auto">
            <a:xfrm flipH="1">
              <a:off x="10440" y="5970"/>
              <a:ext cx="180" cy="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38"/>
          <p:cNvGrpSpPr>
            <a:grpSpLocks/>
          </p:cNvGrpSpPr>
          <p:nvPr/>
        </p:nvGrpSpPr>
        <p:grpSpPr bwMode="auto">
          <a:xfrm flipH="1">
            <a:off x="5334000" y="2186272"/>
            <a:ext cx="533400" cy="1141128"/>
            <a:chOff x="10440" y="5400"/>
            <a:chExt cx="180" cy="570"/>
          </a:xfrm>
        </p:grpSpPr>
        <p:sp>
          <p:nvSpPr>
            <p:cNvPr id="22" name="AutoShape 40"/>
            <p:cNvSpPr>
              <a:spLocks noChangeShapeType="1"/>
            </p:cNvSpPr>
            <p:nvPr/>
          </p:nvSpPr>
          <p:spPr bwMode="auto">
            <a:xfrm>
              <a:off x="10620" y="5400"/>
              <a:ext cx="0" cy="57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AutoShape 39"/>
            <p:cNvSpPr>
              <a:spLocks noChangeShapeType="1"/>
            </p:cNvSpPr>
            <p:nvPr/>
          </p:nvSpPr>
          <p:spPr bwMode="auto">
            <a:xfrm flipH="1">
              <a:off x="10440" y="5970"/>
              <a:ext cx="180" cy="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Rectangle 37"/>
          <p:cNvSpPr>
            <a:spLocks noChangeArrowheads="1"/>
          </p:cNvSpPr>
          <p:nvPr/>
        </p:nvSpPr>
        <p:spPr bwMode="auto">
          <a:xfrm>
            <a:off x="5839692" y="4419600"/>
            <a:ext cx="3075708" cy="595314"/>
          </a:xfrm>
          <a:prstGeom prst="rect">
            <a:avLst/>
          </a:prstGeom>
          <a:ln>
            <a:noFill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 level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34"/>
          <p:cNvGrpSpPr>
            <a:grpSpLocks/>
          </p:cNvGrpSpPr>
          <p:nvPr/>
        </p:nvGrpSpPr>
        <p:grpSpPr bwMode="auto">
          <a:xfrm flipH="1">
            <a:off x="5029200" y="2206910"/>
            <a:ext cx="838200" cy="2510347"/>
            <a:chOff x="10440" y="5400"/>
            <a:chExt cx="180" cy="570"/>
          </a:xfrm>
        </p:grpSpPr>
        <p:sp>
          <p:nvSpPr>
            <p:cNvPr id="26" name="AutoShape 36"/>
            <p:cNvSpPr>
              <a:spLocks noChangeShapeType="1"/>
            </p:cNvSpPr>
            <p:nvPr/>
          </p:nvSpPr>
          <p:spPr bwMode="auto">
            <a:xfrm>
              <a:off x="10620" y="5400"/>
              <a:ext cx="0" cy="57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AutoShape 35"/>
            <p:cNvSpPr>
              <a:spLocks noChangeShapeType="1"/>
            </p:cNvSpPr>
            <p:nvPr/>
          </p:nvSpPr>
          <p:spPr bwMode="auto">
            <a:xfrm flipH="1">
              <a:off x="10440" y="5970"/>
              <a:ext cx="180" cy="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33"/>
          <p:cNvSpPr>
            <a:spLocks noChangeArrowheads="1"/>
          </p:cNvSpPr>
          <p:nvPr/>
        </p:nvSpPr>
        <p:spPr bwMode="auto">
          <a:xfrm>
            <a:off x="5824537" y="3733800"/>
            <a:ext cx="3096491" cy="533400"/>
          </a:xfrm>
          <a:prstGeom prst="rect">
            <a:avLst/>
          </a:prstGeom>
          <a:ln>
            <a:noFill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Tissue 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level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Group 1"/>
          <p:cNvGrpSpPr>
            <a:grpSpLocks/>
          </p:cNvGrpSpPr>
          <p:nvPr/>
        </p:nvGrpSpPr>
        <p:grpSpPr bwMode="auto">
          <a:xfrm flipH="1">
            <a:off x="5208223" y="2205323"/>
            <a:ext cx="659175" cy="1795177"/>
            <a:chOff x="10440" y="5400"/>
            <a:chExt cx="180" cy="570"/>
          </a:xfrm>
        </p:grpSpPr>
        <p:sp>
          <p:nvSpPr>
            <p:cNvPr id="59" name="AutoShape 3"/>
            <p:cNvSpPr>
              <a:spLocks noChangeShapeType="1"/>
            </p:cNvSpPr>
            <p:nvPr/>
          </p:nvSpPr>
          <p:spPr bwMode="auto">
            <a:xfrm>
              <a:off x="10620" y="5400"/>
              <a:ext cx="0" cy="57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AutoShape 2"/>
            <p:cNvSpPr>
              <a:spLocks noChangeShapeType="1"/>
            </p:cNvSpPr>
            <p:nvPr/>
          </p:nvSpPr>
          <p:spPr bwMode="auto">
            <a:xfrm flipH="1">
              <a:off x="10440" y="5970"/>
              <a:ext cx="180" cy="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716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76"/>
          <p:cNvSpPr>
            <a:spLocks noChangeArrowheads="1"/>
          </p:cNvSpPr>
          <p:nvPr/>
        </p:nvSpPr>
        <p:spPr bwMode="auto">
          <a:xfrm>
            <a:off x="1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37"/>
          <p:cNvSpPr>
            <a:spLocks noChangeArrowheads="1"/>
          </p:cNvSpPr>
          <p:nvPr/>
        </p:nvSpPr>
        <p:spPr bwMode="auto">
          <a:xfrm>
            <a:off x="5867401" y="5181600"/>
            <a:ext cx="3053628" cy="609027"/>
          </a:xfrm>
          <a:prstGeom prst="rect">
            <a:avLst/>
          </a:prstGeom>
          <a:ln>
            <a:noFill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 system level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 34"/>
          <p:cNvGrpSpPr>
            <a:grpSpLocks/>
          </p:cNvGrpSpPr>
          <p:nvPr/>
        </p:nvGrpSpPr>
        <p:grpSpPr bwMode="auto">
          <a:xfrm flipH="1">
            <a:off x="4800600" y="2186272"/>
            <a:ext cx="1066800" cy="3300127"/>
            <a:chOff x="10440" y="5400"/>
            <a:chExt cx="180" cy="570"/>
          </a:xfrm>
        </p:grpSpPr>
        <p:sp>
          <p:nvSpPr>
            <p:cNvPr id="31" name="AutoShape 36"/>
            <p:cNvSpPr>
              <a:spLocks noChangeShapeType="1"/>
            </p:cNvSpPr>
            <p:nvPr/>
          </p:nvSpPr>
          <p:spPr bwMode="auto">
            <a:xfrm>
              <a:off x="10620" y="5400"/>
              <a:ext cx="0" cy="57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AutoShape 35"/>
            <p:cNvSpPr>
              <a:spLocks noChangeShapeType="1"/>
            </p:cNvSpPr>
            <p:nvPr/>
          </p:nvSpPr>
          <p:spPr bwMode="auto">
            <a:xfrm flipH="1">
              <a:off x="10440" y="5970"/>
              <a:ext cx="180" cy="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Rectangle 37"/>
          <p:cNvSpPr>
            <a:spLocks noChangeArrowheads="1"/>
          </p:cNvSpPr>
          <p:nvPr/>
        </p:nvSpPr>
        <p:spPr bwMode="auto">
          <a:xfrm>
            <a:off x="5861773" y="5921376"/>
            <a:ext cx="3053627" cy="631824"/>
          </a:xfrm>
          <a:prstGeom prst="rect">
            <a:avLst/>
          </a:prstGeom>
          <a:ln>
            <a:noFill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Organismal  level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4"/>
          <p:cNvGrpSpPr>
            <a:grpSpLocks/>
          </p:cNvGrpSpPr>
          <p:nvPr/>
        </p:nvGrpSpPr>
        <p:grpSpPr bwMode="auto">
          <a:xfrm flipH="1">
            <a:off x="4571999" y="2206910"/>
            <a:ext cx="1272451" cy="4041490"/>
            <a:chOff x="10440" y="5400"/>
            <a:chExt cx="180" cy="570"/>
          </a:xfrm>
        </p:grpSpPr>
        <p:sp>
          <p:nvSpPr>
            <p:cNvPr id="35" name="AutoShape 36"/>
            <p:cNvSpPr>
              <a:spLocks noChangeShapeType="1"/>
            </p:cNvSpPr>
            <p:nvPr/>
          </p:nvSpPr>
          <p:spPr bwMode="auto">
            <a:xfrm>
              <a:off x="10620" y="5400"/>
              <a:ext cx="0" cy="57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AutoShape 35"/>
            <p:cNvSpPr>
              <a:spLocks noChangeShapeType="1"/>
            </p:cNvSpPr>
            <p:nvPr/>
          </p:nvSpPr>
          <p:spPr bwMode="auto">
            <a:xfrm flipH="1">
              <a:off x="10440" y="5970"/>
              <a:ext cx="180" cy="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  <a:extLst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US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ounded Rectangle 26"/>
          <p:cNvSpPr/>
          <p:nvPr/>
        </p:nvSpPr>
        <p:spPr bwMode="auto">
          <a:xfrm>
            <a:off x="609600" y="120133"/>
            <a:ext cx="8394365" cy="1099067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 sz="4400" b="1" dirty="0" smtClean="0">
                <a:solidFill>
                  <a:srgbClr val="7030A0"/>
                </a:solidFill>
              </a:rPr>
              <a:t>Levels of Organization</a:t>
            </a:r>
            <a:endParaRPr lang="en-GB" sz="4400" dirty="0">
              <a:solidFill>
                <a:srgbClr val="7030A0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6" y="1407714"/>
            <a:ext cx="4196768" cy="5374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36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24" grpId="0" animBg="1"/>
      <p:bldP spid="28" grpId="0" animBg="1"/>
      <p:bldP spid="29" grpId="0" animBg="1"/>
      <p:bldP spid="33" grpId="0" animBg="1"/>
      <p:bldP spid="37" grpId="0" animBg="1"/>
      <p:bldP spid="3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0808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Rounded Rectangle 2"/>
          <p:cNvSpPr/>
          <p:nvPr/>
        </p:nvSpPr>
        <p:spPr bwMode="gray">
          <a:xfrm>
            <a:off x="152400" y="76200"/>
            <a:ext cx="8839200" cy="1087144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Levels of </a:t>
            </a:r>
            <a:r>
              <a:rPr lang="en-US" sz="3600" b="1" dirty="0" smtClean="0">
                <a:solidFill>
                  <a:srgbClr val="002060"/>
                </a:solidFill>
              </a:rPr>
              <a:t>Organization of the Human Body</a:t>
            </a:r>
            <a:endParaRPr lang="en-US" sz="3600" dirty="0">
              <a:solidFill>
                <a:srgbClr val="00206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288299" y="1447800"/>
            <a:ext cx="6779502" cy="1524000"/>
            <a:chOff x="2743200" y="2590798"/>
            <a:chExt cx="4724401" cy="2888999"/>
          </a:xfrm>
        </p:grpSpPr>
        <p:sp>
          <p:nvSpPr>
            <p:cNvPr id="29" name="Rounded Rectangle 28"/>
            <p:cNvSpPr/>
            <p:nvPr/>
          </p:nvSpPr>
          <p:spPr>
            <a:xfrm>
              <a:off x="2743200" y="2590798"/>
              <a:ext cx="4724400" cy="2888999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94700" y="2590800"/>
              <a:ext cx="4672901" cy="26254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sz="2800" b="1" u="sng" dirty="0" smtClean="0">
                  <a:solidFill>
                    <a:srgbClr val="FFFF00"/>
                  </a:solidFill>
                </a:rPr>
                <a:t>Chemical level</a:t>
              </a:r>
              <a:r>
                <a:rPr lang="en-US" sz="2800" dirty="0" smtClean="0">
                  <a:solidFill>
                    <a:srgbClr val="FFFF00"/>
                  </a:solidFill>
                </a:rPr>
                <a:t>: At </a:t>
              </a:r>
              <a:r>
                <a:rPr lang="en-US" sz="2800" dirty="0">
                  <a:solidFill>
                    <a:srgbClr val="FFFF00"/>
                  </a:solidFill>
                </a:rPr>
                <a:t>this level, the system is viewed as </a:t>
              </a:r>
              <a:r>
                <a:rPr lang="en-US" sz="2800" dirty="0" smtClean="0">
                  <a:solidFill>
                    <a:srgbClr val="FFFF00"/>
                  </a:solidFill>
                </a:rPr>
                <a:t>a composition </a:t>
              </a:r>
              <a:r>
                <a:rPr lang="en-US" sz="2800" dirty="0">
                  <a:solidFill>
                    <a:srgbClr val="FFFF00"/>
                  </a:solidFill>
                </a:rPr>
                <a:t>of </a:t>
              </a:r>
              <a:r>
                <a:rPr lang="en-US" sz="2800" dirty="0" smtClean="0">
                  <a:solidFill>
                    <a:srgbClr val="FFFF00"/>
                  </a:solidFill>
                </a:rPr>
                <a:t>molecules, </a:t>
              </a:r>
              <a:r>
                <a:rPr lang="en-US" sz="2800" dirty="0">
                  <a:solidFill>
                    <a:srgbClr val="FFFF00"/>
                  </a:solidFill>
                </a:rPr>
                <a:t>which are formed from </a:t>
              </a:r>
              <a:r>
                <a:rPr lang="en-US" sz="2800" dirty="0" smtClean="0">
                  <a:solidFill>
                    <a:srgbClr val="FFFF00"/>
                  </a:solidFill>
                </a:rPr>
                <a:t>atoms. </a:t>
              </a:r>
              <a:endParaRPr lang="en-US" sz="2600" b="1" dirty="0" smtClean="0">
                <a:solidFill>
                  <a:srgbClr val="FFFF00"/>
                </a:solidFill>
              </a:endParaRPr>
            </a:p>
          </p:txBody>
        </p:sp>
      </p:grpSp>
      <p:sp>
        <p:nvSpPr>
          <p:cNvPr id="31" name="Oval 30"/>
          <p:cNvSpPr>
            <a:spLocks noChangeAspect="1"/>
          </p:cNvSpPr>
          <p:nvPr/>
        </p:nvSpPr>
        <p:spPr>
          <a:xfrm>
            <a:off x="1752600" y="190500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288299" y="3137117"/>
            <a:ext cx="6779501" cy="1815883"/>
            <a:chOff x="2743200" y="2590796"/>
            <a:chExt cx="4724400" cy="3782886"/>
          </a:xfrm>
        </p:grpSpPr>
        <p:sp>
          <p:nvSpPr>
            <p:cNvPr id="19" name="Rounded Rectangle 18"/>
            <p:cNvSpPr/>
            <p:nvPr/>
          </p:nvSpPr>
          <p:spPr>
            <a:xfrm>
              <a:off x="2743200" y="2590796"/>
              <a:ext cx="4724400" cy="3782886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895600" y="2590800"/>
              <a:ext cx="4572000" cy="365464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sz="2700" b="1" u="sng" dirty="0" smtClean="0">
                  <a:solidFill>
                    <a:srgbClr val="FFFF00"/>
                  </a:solidFill>
                </a:rPr>
                <a:t>Cellular level</a:t>
              </a:r>
              <a:r>
                <a:rPr lang="en-US" sz="2700" dirty="0" smtClean="0">
                  <a:solidFill>
                    <a:srgbClr val="FFFF00"/>
                  </a:solidFill>
                </a:rPr>
                <a:t>: At </a:t>
              </a:r>
              <a:r>
                <a:rPr lang="en-US" sz="2700" dirty="0">
                  <a:solidFill>
                    <a:srgbClr val="FFFF00"/>
                  </a:solidFill>
                </a:rPr>
                <a:t>the second level, several molecules come together to form the cell, which </a:t>
              </a:r>
              <a:r>
                <a:rPr lang="en-US" sz="2700" dirty="0" smtClean="0">
                  <a:solidFill>
                    <a:srgbClr val="FFFF00"/>
                  </a:solidFill>
                </a:rPr>
                <a:t>is the </a:t>
              </a:r>
              <a:r>
                <a:rPr lang="en-US" sz="2700" dirty="0">
                  <a:solidFill>
                    <a:srgbClr val="FFFF00"/>
                  </a:solidFill>
                </a:rPr>
                <a:t>smallest structural and functional </a:t>
              </a:r>
              <a:r>
                <a:rPr lang="en-US" sz="2700" dirty="0" smtClean="0">
                  <a:solidFill>
                    <a:srgbClr val="FFFF00"/>
                  </a:solidFill>
                </a:rPr>
                <a:t>unit </a:t>
              </a:r>
              <a:r>
                <a:rPr lang="en-US" sz="2700" dirty="0">
                  <a:solidFill>
                    <a:srgbClr val="FFFF00"/>
                  </a:solidFill>
                </a:rPr>
                <a:t>of living things.</a:t>
              </a:r>
              <a:endParaRPr lang="en-US" sz="2700" b="1" dirty="0" smtClean="0">
                <a:solidFill>
                  <a:srgbClr val="FFFF00"/>
                </a:solidFill>
              </a:endParaRPr>
            </a:p>
          </p:txBody>
        </p:sp>
      </p:grpSp>
      <p:sp>
        <p:nvSpPr>
          <p:cNvPr id="33" name="Oval 32"/>
          <p:cNvSpPr>
            <a:spLocks noChangeAspect="1"/>
          </p:cNvSpPr>
          <p:nvPr/>
        </p:nvSpPr>
        <p:spPr>
          <a:xfrm>
            <a:off x="1752600" y="376309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288299" y="5105400"/>
            <a:ext cx="6779501" cy="1384995"/>
            <a:chOff x="2743200" y="2273315"/>
            <a:chExt cx="4724400" cy="2885250"/>
          </a:xfrm>
        </p:grpSpPr>
        <p:sp>
          <p:nvSpPr>
            <p:cNvPr id="35" name="Rounded Rectangle 34"/>
            <p:cNvSpPr/>
            <p:nvPr/>
          </p:nvSpPr>
          <p:spPr>
            <a:xfrm>
              <a:off x="2743200" y="2346734"/>
              <a:ext cx="4724400" cy="2811831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895600" y="2273315"/>
              <a:ext cx="4572000" cy="28852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sz="2800" b="1" u="sng" dirty="0" smtClean="0">
                  <a:solidFill>
                    <a:srgbClr val="FFFF00"/>
                  </a:solidFill>
                </a:rPr>
                <a:t>Tissue level</a:t>
              </a:r>
              <a:r>
                <a:rPr lang="en-US" sz="2800" dirty="0" smtClean="0">
                  <a:solidFill>
                    <a:srgbClr val="FFFF00"/>
                  </a:solidFill>
                </a:rPr>
                <a:t>: A </a:t>
              </a:r>
              <a:r>
                <a:rPr lang="en-US" sz="2800" dirty="0">
                  <a:solidFill>
                    <a:srgbClr val="FFFF00"/>
                  </a:solidFill>
                </a:rPr>
                <a:t>group of </a:t>
              </a:r>
              <a:r>
                <a:rPr lang="en-US" sz="2800" dirty="0" smtClean="0">
                  <a:solidFill>
                    <a:srgbClr val="FFFF00"/>
                  </a:solidFill>
                </a:rPr>
                <a:t>cells performing similar functions forms the tissue</a:t>
              </a:r>
              <a:r>
                <a:rPr lang="en-US" sz="2800" dirty="0">
                  <a:solidFill>
                    <a:srgbClr val="FFFF00"/>
                  </a:solidFill>
                </a:rPr>
                <a:t>.</a:t>
              </a:r>
              <a:endParaRPr lang="en-US" sz="2600" b="1" dirty="0" smtClean="0">
                <a:solidFill>
                  <a:srgbClr val="FFFF00"/>
                </a:solidFill>
              </a:endParaRPr>
            </a:p>
          </p:txBody>
        </p:sp>
      </p:grpSp>
      <p:sp>
        <p:nvSpPr>
          <p:cNvPr id="37" name="Oval 36"/>
          <p:cNvSpPr>
            <a:spLocks noChangeAspect="1"/>
          </p:cNvSpPr>
          <p:nvPr/>
        </p:nvSpPr>
        <p:spPr>
          <a:xfrm>
            <a:off x="1752600" y="556260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24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1" grpId="0" animBg="1"/>
      <p:bldP spid="33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0808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Rounded Rectangle 2"/>
          <p:cNvSpPr/>
          <p:nvPr/>
        </p:nvSpPr>
        <p:spPr bwMode="gray">
          <a:xfrm>
            <a:off x="228600" y="76200"/>
            <a:ext cx="8763000" cy="1087144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Levels of </a:t>
            </a:r>
            <a:r>
              <a:rPr lang="en-US" sz="3600" b="1" dirty="0" smtClean="0">
                <a:solidFill>
                  <a:srgbClr val="002060"/>
                </a:solidFill>
              </a:rPr>
              <a:t>Organization of the Human Body</a:t>
            </a:r>
            <a:endParaRPr lang="en-US" sz="3600" dirty="0">
              <a:solidFill>
                <a:srgbClr val="00206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288299" y="1460716"/>
            <a:ext cx="6779501" cy="1815884"/>
            <a:chOff x="2743200" y="2590796"/>
            <a:chExt cx="4724400" cy="3442315"/>
          </a:xfrm>
        </p:grpSpPr>
        <p:sp>
          <p:nvSpPr>
            <p:cNvPr id="29" name="Rounded Rectangle 28"/>
            <p:cNvSpPr/>
            <p:nvPr/>
          </p:nvSpPr>
          <p:spPr>
            <a:xfrm>
              <a:off x="2743200" y="2590796"/>
              <a:ext cx="4724400" cy="3442313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895600" y="2590800"/>
              <a:ext cx="4572000" cy="344231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sz="2800" dirty="0">
                  <a:solidFill>
                    <a:srgbClr val="FFFF00"/>
                  </a:solidFill>
                </a:rPr>
                <a:t>A group of tissues form an </a:t>
              </a:r>
              <a:r>
                <a:rPr lang="en-US" sz="2800" b="1" u="sng" dirty="0">
                  <a:solidFill>
                    <a:srgbClr val="FFFF00"/>
                  </a:solidFill>
                </a:rPr>
                <a:t>organ</a:t>
              </a:r>
              <a:r>
                <a:rPr lang="en-US" sz="2800" dirty="0" smtClean="0">
                  <a:solidFill>
                    <a:srgbClr val="FFFF00"/>
                  </a:solidFill>
                </a:rPr>
                <a:t>. </a:t>
              </a:r>
              <a:r>
                <a:rPr lang="en-US" sz="2800" dirty="0">
                  <a:solidFill>
                    <a:srgbClr val="FFFF00"/>
                  </a:solidFill>
                </a:rPr>
                <a:t>An organ such as the intestine is formed from </a:t>
              </a:r>
              <a:r>
                <a:rPr lang="en-US" sz="2800" b="1" dirty="0">
                  <a:solidFill>
                    <a:srgbClr val="FF0000"/>
                  </a:solidFill>
                </a:rPr>
                <a:t>epithelial, neural, smooth muscle and connective tissues</a:t>
              </a:r>
              <a:r>
                <a:rPr lang="en-US" sz="2800" dirty="0">
                  <a:solidFill>
                    <a:srgbClr val="FFFF00"/>
                  </a:solidFill>
                </a:rPr>
                <a:t>. </a:t>
              </a:r>
              <a:r>
                <a:rPr lang="en-US" sz="2800" dirty="0" smtClean="0">
                  <a:solidFill>
                    <a:srgbClr val="FFFF00"/>
                  </a:solidFill>
                </a:rPr>
                <a:t> </a:t>
              </a:r>
              <a:endParaRPr lang="en-US" sz="2600" b="1" dirty="0" smtClean="0">
                <a:solidFill>
                  <a:srgbClr val="FFFF00"/>
                </a:solidFill>
              </a:endParaRPr>
            </a:p>
          </p:txBody>
        </p:sp>
      </p:grpSp>
      <p:sp>
        <p:nvSpPr>
          <p:cNvPr id="31" name="Oval 30"/>
          <p:cNvSpPr>
            <a:spLocks noChangeAspect="1"/>
          </p:cNvSpPr>
          <p:nvPr/>
        </p:nvSpPr>
        <p:spPr>
          <a:xfrm>
            <a:off x="1752600" y="2070317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288299" y="3358275"/>
            <a:ext cx="6779502" cy="2280525"/>
            <a:chOff x="2743200" y="2590796"/>
            <a:chExt cx="4724401" cy="4750838"/>
          </a:xfrm>
        </p:grpSpPr>
        <p:sp>
          <p:nvSpPr>
            <p:cNvPr id="19" name="Rounded Rectangle 18"/>
            <p:cNvSpPr/>
            <p:nvPr/>
          </p:nvSpPr>
          <p:spPr>
            <a:xfrm>
              <a:off x="2743200" y="2590796"/>
              <a:ext cx="4724400" cy="4750838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794700" y="2590800"/>
              <a:ext cx="4672901" cy="45202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sz="2700" dirty="0">
                  <a:solidFill>
                    <a:srgbClr val="FFFF00"/>
                  </a:solidFill>
                </a:rPr>
                <a:t>Different organs work closely together to form </a:t>
              </a:r>
              <a:r>
                <a:rPr lang="en-US" sz="2700" b="1" u="sng" dirty="0">
                  <a:solidFill>
                    <a:srgbClr val="FFFF00"/>
                  </a:solidFill>
                </a:rPr>
                <a:t>organ system</a:t>
              </a:r>
              <a:r>
                <a:rPr lang="en-US" sz="2700" dirty="0">
                  <a:solidFill>
                    <a:srgbClr val="FFFF00"/>
                  </a:solidFill>
                </a:rPr>
                <a:t> level of organization</a:t>
              </a:r>
              <a:r>
                <a:rPr lang="en-US" sz="2700" dirty="0" smtClean="0">
                  <a:solidFill>
                    <a:srgbClr val="FFFF00"/>
                  </a:solidFill>
                </a:rPr>
                <a:t>. </a:t>
              </a:r>
              <a:r>
                <a:rPr lang="en-US" sz="2700" dirty="0">
                  <a:solidFill>
                    <a:srgbClr val="FFFF00"/>
                  </a:solidFill>
                </a:rPr>
                <a:t>For instance, the GI system is composed of digestive tract (which </a:t>
              </a:r>
              <a:r>
                <a:rPr lang="en-US" sz="2700" dirty="0" smtClean="0">
                  <a:solidFill>
                    <a:srgbClr val="FFFF00"/>
                  </a:solidFill>
                </a:rPr>
                <a:t>is also composed of </a:t>
              </a:r>
              <a:r>
                <a:rPr lang="en-US" sz="2700" dirty="0">
                  <a:solidFill>
                    <a:srgbClr val="FFFF00"/>
                  </a:solidFill>
                </a:rPr>
                <a:t>organs) </a:t>
              </a:r>
              <a:r>
                <a:rPr lang="en-US" sz="2700" dirty="0" smtClean="0">
                  <a:solidFill>
                    <a:srgbClr val="FFFF00"/>
                  </a:solidFill>
                </a:rPr>
                <a:t>and </a:t>
              </a:r>
              <a:r>
                <a:rPr lang="en-US" sz="2700" dirty="0">
                  <a:solidFill>
                    <a:srgbClr val="FFFF00"/>
                  </a:solidFill>
                </a:rPr>
                <a:t>the accessory organs</a:t>
              </a:r>
              <a:r>
                <a:rPr lang="en-US" sz="2700" dirty="0" smtClean="0">
                  <a:solidFill>
                    <a:srgbClr val="FFFF00"/>
                  </a:solidFill>
                </a:rPr>
                <a:t>.  </a:t>
              </a:r>
              <a:endParaRPr lang="en-US" sz="2700" b="1" dirty="0" smtClean="0">
                <a:solidFill>
                  <a:srgbClr val="FFFF00"/>
                </a:solidFill>
              </a:endParaRPr>
            </a:p>
          </p:txBody>
        </p:sp>
      </p:grpSp>
      <p:sp>
        <p:nvSpPr>
          <p:cNvPr id="33" name="Oval 32"/>
          <p:cNvSpPr>
            <a:spLocks noChangeAspect="1"/>
          </p:cNvSpPr>
          <p:nvPr/>
        </p:nvSpPr>
        <p:spPr>
          <a:xfrm>
            <a:off x="1752600" y="419100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288299" y="5715000"/>
            <a:ext cx="6779501" cy="968872"/>
            <a:chOff x="2743200" y="2273315"/>
            <a:chExt cx="4724400" cy="2018374"/>
          </a:xfrm>
        </p:grpSpPr>
        <p:sp>
          <p:nvSpPr>
            <p:cNvPr id="35" name="Rounded Rectangle 34"/>
            <p:cNvSpPr/>
            <p:nvPr/>
          </p:nvSpPr>
          <p:spPr>
            <a:xfrm>
              <a:off x="2743200" y="2346734"/>
              <a:ext cx="4724400" cy="1944955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895600" y="2273315"/>
              <a:ext cx="4572000" cy="198761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</a:rPr>
                <a:t>The </a:t>
              </a:r>
              <a:r>
                <a:rPr lang="en-US" sz="2800" b="1" u="sng" dirty="0">
                  <a:solidFill>
                    <a:srgbClr val="FFFF00"/>
                  </a:solidFill>
                </a:rPr>
                <a:t>organismal</a:t>
              </a:r>
              <a:r>
                <a:rPr lang="en-US" sz="2800" dirty="0">
                  <a:solidFill>
                    <a:srgbClr val="FFFF00"/>
                  </a:solidFill>
                </a:rPr>
                <a:t> level of organization </a:t>
              </a:r>
              <a:r>
                <a:rPr lang="en-US" sz="2800" dirty="0" smtClean="0">
                  <a:solidFill>
                    <a:srgbClr val="FFFF00"/>
                  </a:solidFill>
                </a:rPr>
                <a:t>comprises </a:t>
              </a:r>
              <a:r>
                <a:rPr lang="en-US" sz="2800" dirty="0">
                  <a:solidFill>
                    <a:srgbClr val="FFFF00"/>
                  </a:solidFill>
                </a:rPr>
                <a:t>many organ systems. </a:t>
              </a:r>
            </a:p>
          </p:txBody>
        </p:sp>
      </p:grpSp>
      <p:sp>
        <p:nvSpPr>
          <p:cNvPr id="37" name="Oval 36"/>
          <p:cNvSpPr>
            <a:spLocks noChangeAspect="1"/>
          </p:cNvSpPr>
          <p:nvPr/>
        </p:nvSpPr>
        <p:spPr>
          <a:xfrm>
            <a:off x="1752600" y="5930682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17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1" grpId="0" animBg="1"/>
      <p:bldP spid="33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 bwMode="auto">
          <a:xfrm>
            <a:off x="381000" y="90715"/>
            <a:ext cx="8394365" cy="776681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</a:rPr>
              <a:t>Examples of Organ 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</a:rPr>
              <a:t>ystem</a:t>
            </a:r>
            <a:endParaRPr lang="en-GB" sz="4000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44" y="1166244"/>
            <a:ext cx="4115764" cy="44338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697652" y="5029200"/>
            <a:ext cx="3995056" cy="1752600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400" b="1" dirty="0">
                <a:solidFill>
                  <a:schemeClr val="bg1"/>
                </a:solidFill>
              </a:rPr>
              <a:t>Nervous </a:t>
            </a:r>
            <a:r>
              <a:rPr lang="en-US" sz="2400" b="1" dirty="0" smtClean="0">
                <a:solidFill>
                  <a:schemeClr val="bg1"/>
                </a:solidFill>
              </a:rPr>
              <a:t>System</a:t>
            </a:r>
            <a:r>
              <a:rPr lang="en-US" sz="2400" b="1" dirty="0">
                <a:solidFill>
                  <a:schemeClr val="bg1"/>
                </a:solidFill>
              </a:rPr>
              <a:t>: brain and spinal cord – all belonging to the central nervous system; peripheral nerves</a:t>
            </a:r>
          </a:p>
        </p:txBody>
      </p: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-86573" y="5562600"/>
            <a:ext cx="914400" cy="838200"/>
            <a:chOff x="914400" y="1905000"/>
            <a:chExt cx="914400" cy="838200"/>
          </a:xfrm>
        </p:grpSpPr>
        <p:sp>
          <p:nvSpPr>
            <p:cNvPr id="11" name="Donut 10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3" name="Ellipse 257"/>
          <p:cNvSpPr/>
          <p:nvPr/>
        </p:nvSpPr>
        <p:spPr bwMode="auto">
          <a:xfrm>
            <a:off x="148214" y="5698446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606144" y="5676262"/>
            <a:ext cx="3429964" cy="876938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Special Senses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5" name="Group 25"/>
          <p:cNvGrpSpPr>
            <a:grpSpLocks/>
          </p:cNvGrpSpPr>
          <p:nvPr/>
        </p:nvGrpSpPr>
        <p:grpSpPr bwMode="auto">
          <a:xfrm>
            <a:off x="4821919" y="5791200"/>
            <a:ext cx="914400" cy="838200"/>
            <a:chOff x="914400" y="1905000"/>
            <a:chExt cx="914400" cy="838200"/>
          </a:xfrm>
        </p:grpSpPr>
        <p:sp>
          <p:nvSpPr>
            <p:cNvPr id="16" name="Donut 15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8" name="Ellipse 257"/>
          <p:cNvSpPr/>
          <p:nvPr/>
        </p:nvSpPr>
        <p:spPr bwMode="auto">
          <a:xfrm>
            <a:off x="5056706" y="5927046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4147"/>
            <a:ext cx="4464108" cy="3808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0328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97652" y="5105400"/>
            <a:ext cx="3995056" cy="1600200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Musculoskeletal </a:t>
            </a:r>
            <a:r>
              <a:rPr lang="en-US" sz="2400" b="1" dirty="0" smtClean="0">
                <a:solidFill>
                  <a:schemeClr val="bg1"/>
                </a:solidFill>
              </a:rPr>
              <a:t>System</a:t>
            </a:r>
            <a:r>
              <a:rPr lang="en-US" sz="2400" b="1" dirty="0">
                <a:solidFill>
                  <a:schemeClr val="bg1"/>
                </a:solidFill>
              </a:rPr>
              <a:t>: </a:t>
            </a:r>
            <a:r>
              <a:rPr lang="en-US" sz="2400" b="1" dirty="0" smtClean="0">
                <a:solidFill>
                  <a:schemeClr val="bg1"/>
                </a:solidFill>
              </a:rPr>
              <a:t>bones, muscles</a:t>
            </a:r>
            <a:r>
              <a:rPr lang="en-US" sz="2400" b="1" dirty="0" smtClean="0"/>
              <a:t>, tendons</a:t>
            </a:r>
            <a:r>
              <a:rPr lang="en-US" sz="2400" b="1" dirty="0"/>
              <a:t>, joints, cartilage, and ligaments 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-86573" y="5562600"/>
            <a:ext cx="914400" cy="838200"/>
            <a:chOff x="914400" y="1905000"/>
            <a:chExt cx="914400" cy="838200"/>
          </a:xfrm>
        </p:grpSpPr>
        <p:sp>
          <p:nvSpPr>
            <p:cNvPr id="11" name="Donut 10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3" name="Ellipse 257"/>
          <p:cNvSpPr/>
          <p:nvPr/>
        </p:nvSpPr>
        <p:spPr bwMode="auto">
          <a:xfrm>
            <a:off x="148214" y="5698446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606144" y="5105400"/>
            <a:ext cx="3385456" cy="1600200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Cardiovascular </a:t>
            </a:r>
            <a:r>
              <a:rPr lang="en-US" sz="2400" b="1" dirty="0" smtClean="0">
                <a:solidFill>
                  <a:schemeClr val="bg1"/>
                </a:solidFill>
              </a:rPr>
              <a:t>System</a:t>
            </a:r>
            <a:r>
              <a:rPr lang="en-US" sz="2400" b="1" dirty="0">
                <a:solidFill>
                  <a:schemeClr val="bg1"/>
                </a:solidFill>
              </a:rPr>
              <a:t>: heart &amp; circulatory </a:t>
            </a:r>
            <a:r>
              <a:rPr lang="en-US" sz="2400" b="1" dirty="0" smtClean="0">
                <a:solidFill>
                  <a:schemeClr val="bg1"/>
                </a:solidFill>
              </a:rPr>
              <a:t>system &amp; </a:t>
            </a:r>
            <a:r>
              <a:rPr lang="en-US" sz="2400" b="1" dirty="0" smtClean="0">
                <a:solidFill>
                  <a:srgbClr val="FF0000"/>
                </a:solidFill>
              </a:rPr>
              <a:t>(?) Blood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15" name="Group 25"/>
          <p:cNvGrpSpPr>
            <a:grpSpLocks/>
          </p:cNvGrpSpPr>
          <p:nvPr/>
        </p:nvGrpSpPr>
        <p:grpSpPr bwMode="auto">
          <a:xfrm>
            <a:off x="4821919" y="5562600"/>
            <a:ext cx="914400" cy="838200"/>
            <a:chOff x="914400" y="1905000"/>
            <a:chExt cx="914400" cy="838200"/>
          </a:xfrm>
        </p:grpSpPr>
        <p:sp>
          <p:nvSpPr>
            <p:cNvPr id="16" name="Donut 15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8" name="Ellipse 257"/>
          <p:cNvSpPr/>
          <p:nvPr/>
        </p:nvSpPr>
        <p:spPr bwMode="auto">
          <a:xfrm>
            <a:off x="5056706" y="5698446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14" y="1291447"/>
            <a:ext cx="4054637" cy="37377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706" y="1215246"/>
            <a:ext cx="3934894" cy="38139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2582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97652" y="5791200"/>
            <a:ext cx="3995056" cy="922778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>
                <a:solidFill>
                  <a:schemeClr val="bg1"/>
                </a:solidFill>
              </a:rPr>
              <a:t>Lymphatic </a:t>
            </a:r>
            <a:r>
              <a:rPr lang="en-US" sz="3200" b="1" dirty="0" smtClean="0">
                <a:solidFill>
                  <a:schemeClr val="bg1"/>
                </a:solidFill>
              </a:rPr>
              <a:t>System 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-86573" y="5943600"/>
            <a:ext cx="914400" cy="838200"/>
            <a:chOff x="914400" y="1905000"/>
            <a:chExt cx="914400" cy="838200"/>
          </a:xfrm>
        </p:grpSpPr>
        <p:sp>
          <p:nvSpPr>
            <p:cNvPr id="11" name="Donut 10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3" name="Ellipse 257"/>
          <p:cNvSpPr/>
          <p:nvPr/>
        </p:nvSpPr>
        <p:spPr bwMode="auto">
          <a:xfrm>
            <a:off x="148214" y="6079446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606144" y="5791200"/>
            <a:ext cx="3537856" cy="922778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Immune System 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5" name="Group 25"/>
          <p:cNvGrpSpPr>
            <a:grpSpLocks/>
          </p:cNvGrpSpPr>
          <p:nvPr/>
        </p:nvGrpSpPr>
        <p:grpSpPr bwMode="auto">
          <a:xfrm>
            <a:off x="4821919" y="5943600"/>
            <a:ext cx="914400" cy="838200"/>
            <a:chOff x="914400" y="1905000"/>
            <a:chExt cx="914400" cy="838200"/>
          </a:xfrm>
        </p:grpSpPr>
        <p:sp>
          <p:nvSpPr>
            <p:cNvPr id="16" name="Donut 15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8" name="Ellipse 257"/>
          <p:cNvSpPr/>
          <p:nvPr/>
        </p:nvSpPr>
        <p:spPr bwMode="auto">
          <a:xfrm>
            <a:off x="5056706" y="6079446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pic>
        <p:nvPicPr>
          <p:cNvPr id="3076" name="Picture 4" descr="https://healthiack.com/wp-content/uploads/Lymphatic-system-diagram-436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14" y="533400"/>
            <a:ext cx="4124266" cy="5181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s://i0.wp.com/www.thereikirefuge.com/wp-content/uploads/2020/09/organs-of-the-immune-system-illustration-18584a.gif?resize=450%2C54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918" y="533400"/>
            <a:ext cx="4157039" cy="51815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13145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97652" y="5132877"/>
            <a:ext cx="3995056" cy="1083412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Endocrine System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-86573" y="5369712"/>
            <a:ext cx="914400" cy="838200"/>
            <a:chOff x="914400" y="1905000"/>
            <a:chExt cx="914400" cy="838200"/>
          </a:xfrm>
        </p:grpSpPr>
        <p:sp>
          <p:nvSpPr>
            <p:cNvPr id="11" name="Donut 10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3" name="Ellipse 257"/>
          <p:cNvSpPr/>
          <p:nvPr/>
        </p:nvSpPr>
        <p:spPr bwMode="auto">
          <a:xfrm>
            <a:off x="148214" y="5505558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606144" y="5047661"/>
            <a:ext cx="3537856" cy="1168628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Reproductive System 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5" name="Group 25"/>
          <p:cNvGrpSpPr>
            <a:grpSpLocks/>
          </p:cNvGrpSpPr>
          <p:nvPr/>
        </p:nvGrpSpPr>
        <p:grpSpPr bwMode="auto">
          <a:xfrm>
            <a:off x="4821919" y="5293512"/>
            <a:ext cx="914400" cy="838200"/>
            <a:chOff x="914400" y="1905000"/>
            <a:chExt cx="914400" cy="838200"/>
          </a:xfrm>
        </p:grpSpPr>
        <p:sp>
          <p:nvSpPr>
            <p:cNvPr id="16" name="Donut 15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8" name="Ellipse 257"/>
          <p:cNvSpPr/>
          <p:nvPr/>
        </p:nvSpPr>
        <p:spPr bwMode="auto">
          <a:xfrm>
            <a:off x="5056706" y="5429358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44" y="1711035"/>
            <a:ext cx="4048733" cy="3277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 descr="https://schoolbag.info/biology/ap_biology/ap_biology.files/image1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4" y="990600"/>
            <a:ext cx="4452256" cy="4074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00102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97652" y="5415134"/>
            <a:ext cx="3995056" cy="1290466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Gastrointestinal System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-86573" y="5715001"/>
            <a:ext cx="914400" cy="838200"/>
            <a:chOff x="914400" y="1905000"/>
            <a:chExt cx="914400" cy="838200"/>
          </a:xfrm>
        </p:grpSpPr>
        <p:sp>
          <p:nvSpPr>
            <p:cNvPr id="11" name="Donut 10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3" name="Ellipse 257"/>
          <p:cNvSpPr/>
          <p:nvPr/>
        </p:nvSpPr>
        <p:spPr bwMode="auto">
          <a:xfrm>
            <a:off x="148214" y="5850847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606144" y="5415133"/>
            <a:ext cx="3537856" cy="1290467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>
                <a:solidFill>
                  <a:schemeClr val="bg1"/>
                </a:solidFill>
              </a:rPr>
              <a:t>Respiratory System</a:t>
            </a:r>
          </a:p>
        </p:txBody>
      </p:sp>
      <p:grpSp>
        <p:nvGrpSpPr>
          <p:cNvPr id="15" name="Group 25"/>
          <p:cNvGrpSpPr>
            <a:grpSpLocks/>
          </p:cNvGrpSpPr>
          <p:nvPr/>
        </p:nvGrpSpPr>
        <p:grpSpPr bwMode="auto">
          <a:xfrm>
            <a:off x="4821919" y="5715001"/>
            <a:ext cx="914400" cy="838200"/>
            <a:chOff x="914400" y="1905000"/>
            <a:chExt cx="914400" cy="838200"/>
          </a:xfrm>
        </p:grpSpPr>
        <p:sp>
          <p:nvSpPr>
            <p:cNvPr id="16" name="Donut 15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8" name="Ellipse 257"/>
          <p:cNvSpPr/>
          <p:nvPr/>
        </p:nvSpPr>
        <p:spPr bwMode="auto">
          <a:xfrm>
            <a:off x="5056706" y="5850847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pic>
        <p:nvPicPr>
          <p:cNvPr id="20" name="Picture 2" descr="https://tse1.mm.bing.net/th?id=OIP.t6h6Dgy5AUNiLM4wA7lWaAHaIm&amp;pid=Api&amp;P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706" y="609601"/>
            <a:ext cx="3850725" cy="4648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www.scienceabc.com/wp-content/uploads/2020/01/The-human-digestive-systemChristos-Georghiou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90" y="381000"/>
            <a:ext cx="4338817" cy="4876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6075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415144" y="5029200"/>
            <a:ext cx="5290456" cy="1600200"/>
          </a:xfrm>
          <a:prstGeom prst="roundRect">
            <a:avLst/>
          </a:prstGeom>
          <a:gradFill flip="none" rotWithShape="1">
            <a:gsLst>
              <a:gs pos="0">
                <a:srgbClr val="FFFF00"/>
              </a:gs>
              <a:gs pos="53000">
                <a:schemeClr val="accent3">
                  <a:lumMod val="20000"/>
                  <a:lumOff val="8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Integumentary </a:t>
            </a:r>
            <a:r>
              <a:rPr lang="en-US" sz="3200" b="1" dirty="0" smtClean="0">
                <a:solidFill>
                  <a:schemeClr val="bg1"/>
                </a:solidFill>
              </a:rPr>
              <a:t>System 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630919" y="5486400"/>
            <a:ext cx="914400" cy="838200"/>
            <a:chOff x="914400" y="1905000"/>
            <a:chExt cx="914400" cy="838200"/>
          </a:xfrm>
        </p:grpSpPr>
        <p:sp>
          <p:nvSpPr>
            <p:cNvPr id="11" name="Donut 10"/>
            <p:cNvSpPr/>
            <p:nvPr/>
          </p:nvSpPr>
          <p:spPr>
            <a:xfrm>
              <a:off x="1012825" y="1905000"/>
              <a:ext cx="685800" cy="685800"/>
            </a:xfrm>
            <a:prstGeom prst="donut">
              <a:avLst>
                <a:gd name="adj" fmla="val 7618"/>
              </a:avLst>
            </a:prstGeom>
            <a:solidFill>
              <a:srgbClr val="FFC000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Ellipse 53"/>
            <p:cNvSpPr/>
            <p:nvPr/>
          </p:nvSpPr>
          <p:spPr bwMode="auto">
            <a:xfrm>
              <a:off x="914400" y="2571750"/>
              <a:ext cx="914400" cy="171450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44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srgbClr val="FFFFFF"/>
                </a:solidFill>
                <a:latin typeface="Calibri" charset="0"/>
                <a:ea typeface="ＭＳ Ｐゴシック" charset="-128"/>
                <a:cs typeface="Arial" pitchFamily="34" charset="0"/>
              </a:endParaRPr>
            </a:p>
          </p:txBody>
        </p:sp>
      </p:grpSp>
      <p:sp>
        <p:nvSpPr>
          <p:cNvPr id="13" name="Ellipse 257"/>
          <p:cNvSpPr/>
          <p:nvPr/>
        </p:nvSpPr>
        <p:spPr bwMode="auto">
          <a:xfrm>
            <a:off x="865706" y="5622246"/>
            <a:ext cx="411352" cy="412832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</a:ln>
          <a:effectLst>
            <a:innerShdw blurRad="190500" dist="114300" dir="5700000">
              <a:srgbClr val="000000">
                <a:alpha val="37000"/>
              </a:srgbClr>
            </a:innerShdw>
          </a:effectLst>
        </p:spPr>
        <p:txBody>
          <a:bodyPr anchor="ctr"/>
          <a:lstStyle/>
          <a:p>
            <a:pPr algn="ctr">
              <a:defRPr/>
            </a:pPr>
            <a:endParaRPr lang="en-US" noProof="1">
              <a:solidFill>
                <a:srgbClr val="FFFFFF"/>
              </a:solidFill>
              <a:latin typeface="Calibri" pitchFamily="-111" charset="0"/>
              <a:ea typeface="ＭＳ Ｐゴシック" pitchFamily="-111" charset="-128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70736"/>
            <a:ext cx="5181600" cy="3682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1460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evron 10"/>
          <p:cNvSpPr/>
          <p:nvPr/>
        </p:nvSpPr>
        <p:spPr>
          <a:xfrm rot="5400000">
            <a:off x="419100" y="31623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 rot="5400000">
            <a:off x="422275" y="33909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 rot="5400000">
            <a:off x="419100" y="33147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 rot="5400000">
            <a:off x="419100" y="32385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 rot="5400000">
            <a:off x="419100" y="32385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44450" y="1447800"/>
            <a:ext cx="1644650" cy="1644650"/>
            <a:chOff x="5547360" y="1188720"/>
            <a:chExt cx="1645920" cy="1645920"/>
          </a:xfrm>
        </p:grpSpPr>
        <p:sp>
          <p:nvSpPr>
            <p:cNvPr id="31" name="Teardrop 30"/>
            <p:cNvSpPr/>
            <p:nvPr/>
          </p:nvSpPr>
          <p:spPr>
            <a:xfrm rot="5400000" flipV="1">
              <a:off x="5547360" y="1188720"/>
              <a:ext cx="1645920" cy="1645920"/>
            </a:xfrm>
            <a:prstGeom prst="teardrop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" name="Teardrop 5"/>
            <p:cNvSpPr/>
            <p:nvPr/>
          </p:nvSpPr>
          <p:spPr>
            <a:xfrm rot="5400000" flipV="1">
              <a:off x="5547361" y="1387310"/>
              <a:ext cx="1447329" cy="1447330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" name="Teardrop 31"/>
            <p:cNvSpPr/>
            <p:nvPr/>
          </p:nvSpPr>
          <p:spPr>
            <a:xfrm rot="5400000" flipV="1">
              <a:off x="5547361" y="1463569"/>
              <a:ext cx="1371070" cy="1371071"/>
            </a:xfrm>
            <a:prstGeom prst="teardrop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8218" name="Picture 47" descr="Transparency for butterfly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9772" y="1524000"/>
              <a:ext cx="1219200" cy="556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106363" y="4684058"/>
            <a:ext cx="1570037" cy="1644650"/>
            <a:chOff x="5547360" y="4023360"/>
            <a:chExt cx="1645920" cy="1645920"/>
          </a:xfrm>
        </p:grpSpPr>
        <p:sp>
          <p:nvSpPr>
            <p:cNvPr id="33" name="Teardrop 32"/>
            <p:cNvSpPr/>
            <p:nvPr/>
          </p:nvSpPr>
          <p:spPr>
            <a:xfrm rot="16200000">
              <a:off x="5547360" y="4023359"/>
              <a:ext cx="1645920" cy="1645920"/>
            </a:xfrm>
            <a:prstGeom prst="teardrop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" name="Teardrop 33"/>
            <p:cNvSpPr/>
            <p:nvPr/>
          </p:nvSpPr>
          <p:spPr>
            <a:xfrm rot="16200000">
              <a:off x="5547456" y="4069337"/>
              <a:ext cx="1447329" cy="1447521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" name="Teardrop 34"/>
            <p:cNvSpPr/>
            <p:nvPr/>
          </p:nvSpPr>
          <p:spPr>
            <a:xfrm rot="16200000">
              <a:off x="5547493" y="4069301"/>
              <a:ext cx="1371070" cy="1371336"/>
            </a:xfrm>
            <a:prstGeom prst="teardrop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8214" name="Picture 48" descr="Transparency for butterfly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5562600" y="4191000"/>
              <a:ext cx="1209561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86"/>
          <p:cNvGrpSpPr>
            <a:grpSpLocks/>
          </p:cNvGrpSpPr>
          <p:nvPr/>
        </p:nvGrpSpPr>
        <p:grpSpPr bwMode="auto">
          <a:xfrm>
            <a:off x="1752601" y="1489075"/>
            <a:ext cx="7391399" cy="3047926"/>
            <a:chOff x="7087394" y="6432"/>
            <a:chExt cx="1836594" cy="5154144"/>
          </a:xfrm>
        </p:grpSpPr>
        <p:grpSp>
          <p:nvGrpSpPr>
            <p:cNvPr id="8207" name="Group 68"/>
            <p:cNvGrpSpPr>
              <a:grpSpLocks/>
            </p:cNvGrpSpPr>
            <p:nvPr/>
          </p:nvGrpSpPr>
          <p:grpSpPr bwMode="auto">
            <a:xfrm>
              <a:off x="7087394" y="6432"/>
              <a:ext cx="1676400" cy="1821950"/>
              <a:chOff x="7087394" y="6432"/>
              <a:chExt cx="1676400" cy="1821950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 rot="5400000">
                <a:off x="6211589" y="952034"/>
                <a:ext cx="1752990" cy="138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7087394" y="6432"/>
                <a:ext cx="1676450" cy="2685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08" name="TextBox 70"/>
            <p:cNvSpPr txBox="1">
              <a:spLocks noChangeArrowheads="1"/>
            </p:cNvSpPr>
            <p:nvPr/>
          </p:nvSpPr>
          <p:spPr bwMode="auto">
            <a:xfrm>
              <a:off x="7130242" y="8018"/>
              <a:ext cx="1793746" cy="5152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buFontTx/>
                <a:buBlip>
                  <a:blip r:embed="rId5"/>
                </a:buBlip>
              </a:pPr>
              <a:r>
                <a:rPr lang="en-US" sz="2400" dirty="0" smtClean="0">
                  <a:solidFill>
                    <a:schemeClr val="bg1"/>
                  </a:solidFill>
                </a:rPr>
                <a:t>Molecular physiology</a:t>
              </a:r>
            </a:p>
            <a:p>
              <a:pPr eaLnBrk="1" hangingPunct="1">
                <a:buFontTx/>
                <a:buBlip>
                  <a:blip r:embed="rId5"/>
                </a:buBlip>
              </a:pPr>
              <a:r>
                <a:rPr lang="en-US" sz="2400" dirty="0" smtClean="0">
                  <a:solidFill>
                    <a:schemeClr val="bg1"/>
                  </a:solidFill>
                </a:rPr>
                <a:t>Cellular physiology</a:t>
              </a:r>
            </a:p>
            <a:p>
              <a:pPr eaLnBrk="1" hangingPunct="1">
                <a:buFontTx/>
                <a:buBlip>
                  <a:blip r:embed="rId5"/>
                </a:buBlip>
              </a:pPr>
              <a:r>
                <a:rPr lang="en-US" sz="2400" dirty="0" smtClean="0">
                  <a:solidFill>
                    <a:schemeClr val="bg1"/>
                  </a:solidFill>
                </a:rPr>
                <a:t>Organ </a:t>
              </a:r>
              <a:r>
                <a:rPr lang="en-US" sz="2400" dirty="0">
                  <a:solidFill>
                    <a:schemeClr val="bg1"/>
                  </a:solidFill>
                </a:rPr>
                <a:t>physiology (e.g. liver, </a:t>
              </a:r>
              <a:r>
                <a:rPr lang="en-US" sz="2400" dirty="0" smtClean="0">
                  <a:solidFill>
                    <a:schemeClr val="bg1"/>
                  </a:solidFill>
                </a:rPr>
                <a:t>lungs, stomach physiology)</a:t>
              </a:r>
            </a:p>
            <a:p>
              <a:pPr eaLnBrk="1" hangingPunct="1">
                <a:buFontTx/>
                <a:buBlip>
                  <a:blip r:embed="rId5"/>
                </a:buBlip>
              </a:pPr>
              <a:r>
                <a:rPr lang="en-US" sz="2400" dirty="0" smtClean="0">
                  <a:solidFill>
                    <a:schemeClr val="bg1"/>
                  </a:solidFill>
                </a:rPr>
                <a:t>System </a:t>
              </a:r>
              <a:r>
                <a:rPr lang="en-US" sz="2400" dirty="0">
                  <a:solidFill>
                    <a:schemeClr val="bg1"/>
                  </a:solidFill>
                </a:rPr>
                <a:t>physiology (physiology of the nervous system or neurophysiology, physiology of digestive </a:t>
              </a:r>
              <a:r>
                <a:rPr lang="en-US" sz="2400" dirty="0" smtClean="0">
                  <a:solidFill>
                    <a:schemeClr val="bg1"/>
                  </a:solidFill>
                </a:rPr>
                <a:t>system, </a:t>
              </a:r>
              <a:r>
                <a:rPr lang="en-US" sz="2400" dirty="0">
                  <a:solidFill>
                    <a:schemeClr val="bg1"/>
                  </a:solidFill>
                </a:rPr>
                <a:t>physiology of the circulatory system or cardiovascular physiology, </a:t>
              </a:r>
              <a:r>
                <a:rPr lang="en-US" sz="2400" dirty="0" smtClean="0">
                  <a:solidFill>
                    <a:schemeClr val="bg1"/>
                  </a:solidFill>
                </a:rPr>
                <a:t>etc.)</a:t>
              </a:r>
              <a:endParaRPr lang="en-US" sz="2400" dirty="0"/>
            </a:p>
          </p:txBody>
        </p:sp>
      </p:grpSp>
      <p:grpSp>
        <p:nvGrpSpPr>
          <p:cNvPr id="9" name="Group 87"/>
          <p:cNvGrpSpPr>
            <a:grpSpLocks/>
          </p:cNvGrpSpPr>
          <p:nvPr/>
        </p:nvGrpSpPr>
        <p:grpSpPr bwMode="auto">
          <a:xfrm>
            <a:off x="1925043" y="4647546"/>
            <a:ext cx="7218957" cy="1981854"/>
            <a:chOff x="7086600" y="4341018"/>
            <a:chExt cx="1752600" cy="3594787"/>
          </a:xfrm>
        </p:grpSpPr>
        <p:grpSp>
          <p:nvGrpSpPr>
            <p:cNvPr id="8203" name="Group 69"/>
            <p:cNvGrpSpPr>
              <a:grpSpLocks/>
            </p:cNvGrpSpPr>
            <p:nvPr/>
          </p:nvGrpSpPr>
          <p:grpSpPr bwMode="auto">
            <a:xfrm>
              <a:off x="7086600" y="4341018"/>
              <a:ext cx="1677194" cy="1754982"/>
              <a:chOff x="7086600" y="4341018"/>
              <a:chExt cx="1677194" cy="1754982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 rot="5400000">
                <a:off x="6212096" y="5218401"/>
                <a:ext cx="1750729" cy="172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087460" y="4341018"/>
                <a:ext cx="1676475" cy="2879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356" name="TextBox 71"/>
            <p:cNvSpPr txBox="1">
              <a:spLocks noChangeArrowheads="1"/>
            </p:cNvSpPr>
            <p:nvPr/>
          </p:nvSpPr>
          <p:spPr bwMode="auto">
            <a:xfrm>
              <a:off x="7162725" y="4418763"/>
              <a:ext cx="1676475" cy="3517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6"/>
                </a:buBlip>
                <a:defRPr/>
              </a:pPr>
              <a:r>
                <a:rPr lang="en-US" sz="2400" dirty="0" smtClean="0">
                  <a:solidFill>
                    <a:schemeClr val="bg1"/>
                  </a:solidFill>
                </a:rPr>
                <a:t>Developmental </a:t>
              </a:r>
              <a:r>
                <a:rPr lang="en-US" sz="2400" dirty="0">
                  <a:solidFill>
                    <a:schemeClr val="bg1"/>
                  </a:solidFill>
                </a:rPr>
                <a:t>physiology, geriatric physiology, physiology of labor, aviation and cosmologic physiology, ecological or environmental physiology, evolutional and comparative </a:t>
              </a:r>
              <a:r>
                <a:rPr lang="en-US" sz="2400" dirty="0" smtClean="0">
                  <a:solidFill>
                    <a:schemeClr val="bg1"/>
                  </a:solidFill>
                </a:rPr>
                <a:t>physiology. </a:t>
              </a:r>
              <a:endParaRPr lang="en-US" sz="2400" dirty="0"/>
            </a:p>
          </p:txBody>
        </p:sp>
      </p:grpSp>
      <p:sp>
        <p:nvSpPr>
          <p:cNvPr id="27" name="Rounded Rectangle 2"/>
          <p:cNvSpPr/>
          <p:nvPr/>
        </p:nvSpPr>
        <p:spPr bwMode="gray">
          <a:xfrm>
            <a:off x="1676400" y="304800"/>
            <a:ext cx="7315200" cy="762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3" algn="ctr" eaLnBrk="0" hangingPunct="0"/>
            <a:r>
              <a:rPr lang="en-US" sz="4000" b="1" dirty="0" err="1" smtClean="0">
                <a:solidFill>
                  <a:srgbClr val="7030A0"/>
                </a:solidFill>
              </a:rPr>
              <a:t>Subdisciplines</a:t>
            </a:r>
            <a:r>
              <a:rPr lang="en-US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cs typeface="Arial" pitchFamily="34" charset="0"/>
              </a:rPr>
              <a:t> in </a:t>
            </a:r>
            <a:r>
              <a:rPr lang="en-US" sz="4000" b="1" dirty="0" smtClean="0">
                <a:solidFill>
                  <a:srgbClr val="7030A0"/>
                </a:solidFill>
              </a:rPr>
              <a:t>physiology</a:t>
            </a:r>
            <a:endParaRPr lang="en-US" altLang="en-US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70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6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87"/>
          <p:cNvGrpSpPr/>
          <p:nvPr/>
        </p:nvGrpSpPr>
        <p:grpSpPr>
          <a:xfrm>
            <a:off x="139425" y="2807389"/>
            <a:ext cx="8839594" cy="295187"/>
            <a:chOff x="457200" y="2743200"/>
            <a:chExt cx="8166652" cy="228600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3500000" scaled="0"/>
          </a:gradFill>
        </p:grpSpPr>
        <p:sp>
          <p:nvSpPr>
            <p:cNvPr id="34" name="Rectangle 1"/>
            <p:cNvSpPr/>
            <p:nvPr/>
          </p:nvSpPr>
          <p:spPr>
            <a:xfrm>
              <a:off x="45720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" name="Rectangle 2"/>
            <p:cNvSpPr/>
            <p:nvPr/>
          </p:nvSpPr>
          <p:spPr>
            <a:xfrm>
              <a:off x="77525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Rectangle 3"/>
            <p:cNvSpPr/>
            <p:nvPr/>
          </p:nvSpPr>
          <p:spPr>
            <a:xfrm>
              <a:off x="109330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7" name="Rectangle 4"/>
            <p:cNvSpPr/>
            <p:nvPr/>
          </p:nvSpPr>
          <p:spPr>
            <a:xfrm>
              <a:off x="141135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8" name="Rectangle 5"/>
            <p:cNvSpPr/>
            <p:nvPr/>
          </p:nvSpPr>
          <p:spPr>
            <a:xfrm>
              <a:off x="172940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" name="Rectangle 6"/>
            <p:cNvSpPr/>
            <p:nvPr/>
          </p:nvSpPr>
          <p:spPr>
            <a:xfrm>
              <a:off x="204746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0" name="Rectangle 7"/>
            <p:cNvSpPr/>
            <p:nvPr/>
          </p:nvSpPr>
          <p:spPr>
            <a:xfrm>
              <a:off x="236551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1" name="Rectangle 8"/>
            <p:cNvSpPr/>
            <p:nvPr/>
          </p:nvSpPr>
          <p:spPr>
            <a:xfrm>
              <a:off x="268356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2" name="Rectangle 9"/>
            <p:cNvSpPr/>
            <p:nvPr/>
          </p:nvSpPr>
          <p:spPr>
            <a:xfrm>
              <a:off x="300161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3" name="Rectangle 10"/>
            <p:cNvSpPr/>
            <p:nvPr/>
          </p:nvSpPr>
          <p:spPr>
            <a:xfrm>
              <a:off x="331966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4" name="Rectangle 11"/>
            <p:cNvSpPr/>
            <p:nvPr/>
          </p:nvSpPr>
          <p:spPr>
            <a:xfrm>
              <a:off x="363772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5" name="Rectangle 12"/>
            <p:cNvSpPr/>
            <p:nvPr/>
          </p:nvSpPr>
          <p:spPr>
            <a:xfrm>
              <a:off x="395577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6" name="Rectangle 13"/>
            <p:cNvSpPr/>
            <p:nvPr/>
          </p:nvSpPr>
          <p:spPr>
            <a:xfrm>
              <a:off x="427382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7" name="Rectangle 14"/>
            <p:cNvSpPr/>
            <p:nvPr/>
          </p:nvSpPr>
          <p:spPr>
            <a:xfrm>
              <a:off x="459187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8" name="Rectangle 15"/>
            <p:cNvSpPr/>
            <p:nvPr/>
          </p:nvSpPr>
          <p:spPr>
            <a:xfrm>
              <a:off x="490992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" name="Rectangle 16"/>
            <p:cNvSpPr/>
            <p:nvPr/>
          </p:nvSpPr>
          <p:spPr>
            <a:xfrm>
              <a:off x="522798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" name="Rectangle 17"/>
            <p:cNvSpPr/>
            <p:nvPr/>
          </p:nvSpPr>
          <p:spPr>
            <a:xfrm>
              <a:off x="554603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1" name="Rectangle 18"/>
            <p:cNvSpPr/>
            <p:nvPr/>
          </p:nvSpPr>
          <p:spPr>
            <a:xfrm>
              <a:off x="586408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2" name="Rectangle 19"/>
            <p:cNvSpPr/>
            <p:nvPr/>
          </p:nvSpPr>
          <p:spPr>
            <a:xfrm>
              <a:off x="618213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3" name="Rectangle 20"/>
            <p:cNvSpPr/>
            <p:nvPr/>
          </p:nvSpPr>
          <p:spPr>
            <a:xfrm>
              <a:off x="650018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4" name="Rectangle 21"/>
            <p:cNvSpPr/>
            <p:nvPr/>
          </p:nvSpPr>
          <p:spPr>
            <a:xfrm>
              <a:off x="681824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5" name="Rectangle 22"/>
            <p:cNvSpPr/>
            <p:nvPr/>
          </p:nvSpPr>
          <p:spPr>
            <a:xfrm>
              <a:off x="713629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6" name="Rectangle 23"/>
            <p:cNvSpPr/>
            <p:nvPr/>
          </p:nvSpPr>
          <p:spPr>
            <a:xfrm>
              <a:off x="745434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7" name="Rectangle 24"/>
            <p:cNvSpPr/>
            <p:nvPr/>
          </p:nvSpPr>
          <p:spPr>
            <a:xfrm>
              <a:off x="777240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8" name="Rectangle 48"/>
            <p:cNvSpPr/>
            <p:nvPr/>
          </p:nvSpPr>
          <p:spPr>
            <a:xfrm>
              <a:off x="807720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9" name="Rectangle 49"/>
            <p:cNvSpPr/>
            <p:nvPr/>
          </p:nvSpPr>
          <p:spPr>
            <a:xfrm>
              <a:off x="839525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60" name="Group 30"/>
          <p:cNvGrpSpPr/>
          <p:nvPr/>
        </p:nvGrpSpPr>
        <p:grpSpPr>
          <a:xfrm>
            <a:off x="550912" y="2780928"/>
            <a:ext cx="1500808" cy="295187"/>
            <a:chOff x="685800" y="3581400"/>
            <a:chExt cx="1500808" cy="228600"/>
          </a:xfrm>
          <a:solidFill>
            <a:srgbClr val="FFC000"/>
          </a:solidFill>
        </p:grpSpPr>
        <p:sp>
          <p:nvSpPr>
            <p:cNvPr id="61" name="Rectangle 25"/>
            <p:cNvSpPr/>
            <p:nvPr/>
          </p:nvSpPr>
          <p:spPr>
            <a:xfrm>
              <a:off x="685800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2" name="Rectangle 26"/>
            <p:cNvSpPr/>
            <p:nvPr/>
          </p:nvSpPr>
          <p:spPr>
            <a:xfrm>
              <a:off x="1003852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3" name="Rectangle 27"/>
            <p:cNvSpPr/>
            <p:nvPr/>
          </p:nvSpPr>
          <p:spPr>
            <a:xfrm>
              <a:off x="1321904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4" name="Rectangle 28"/>
            <p:cNvSpPr/>
            <p:nvPr/>
          </p:nvSpPr>
          <p:spPr>
            <a:xfrm>
              <a:off x="1639956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5" name="Rectangle 29"/>
            <p:cNvSpPr/>
            <p:nvPr/>
          </p:nvSpPr>
          <p:spPr>
            <a:xfrm>
              <a:off x="1958008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66" name="Group 33"/>
          <p:cNvGrpSpPr/>
          <p:nvPr/>
        </p:nvGrpSpPr>
        <p:grpSpPr>
          <a:xfrm>
            <a:off x="4613908" y="2780928"/>
            <a:ext cx="1500808" cy="295187"/>
            <a:chOff x="685800" y="3581400"/>
            <a:chExt cx="1500808" cy="228600"/>
          </a:xfrm>
          <a:solidFill>
            <a:srgbClr val="FFC000"/>
          </a:solidFill>
        </p:grpSpPr>
        <p:sp>
          <p:nvSpPr>
            <p:cNvPr id="67" name="Rectangle 34"/>
            <p:cNvSpPr/>
            <p:nvPr/>
          </p:nvSpPr>
          <p:spPr>
            <a:xfrm>
              <a:off x="685800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8" name="Rectangle 35"/>
            <p:cNvSpPr/>
            <p:nvPr/>
          </p:nvSpPr>
          <p:spPr>
            <a:xfrm>
              <a:off x="1003852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9" name="Rectangle 36"/>
            <p:cNvSpPr/>
            <p:nvPr/>
          </p:nvSpPr>
          <p:spPr>
            <a:xfrm>
              <a:off x="1321904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0" name="Rectangle 37"/>
            <p:cNvSpPr/>
            <p:nvPr/>
          </p:nvSpPr>
          <p:spPr>
            <a:xfrm>
              <a:off x="1639956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1" name="Rectangle 38"/>
            <p:cNvSpPr/>
            <p:nvPr/>
          </p:nvSpPr>
          <p:spPr>
            <a:xfrm>
              <a:off x="1958008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72" name="Group 88"/>
          <p:cNvGrpSpPr>
            <a:grpSpLocks/>
          </p:cNvGrpSpPr>
          <p:nvPr/>
        </p:nvGrpSpPr>
        <p:grpSpPr bwMode="auto">
          <a:xfrm>
            <a:off x="250825" y="3284538"/>
            <a:ext cx="1738423" cy="2752725"/>
            <a:chOff x="367120" y="3224910"/>
            <a:chExt cx="1737942" cy="2753120"/>
          </a:xfrm>
        </p:grpSpPr>
        <p:cxnSp>
          <p:nvCxnSpPr>
            <p:cNvPr id="73" name="Straight Connector 63"/>
            <p:cNvCxnSpPr/>
            <p:nvPr/>
          </p:nvCxnSpPr>
          <p:spPr>
            <a:xfrm flipH="1">
              <a:off x="367120" y="3224910"/>
              <a:ext cx="1588" cy="275312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64"/>
            <p:cNvCxnSpPr/>
            <p:nvPr/>
          </p:nvCxnSpPr>
          <p:spPr>
            <a:xfrm flipV="1">
              <a:off x="367120" y="3224910"/>
              <a:ext cx="1369634" cy="476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28" name="TextBox 62"/>
            <p:cNvSpPr txBox="1">
              <a:spLocks noChangeArrowheads="1"/>
            </p:cNvSpPr>
            <p:nvPr/>
          </p:nvSpPr>
          <p:spPr bwMode="auto">
            <a:xfrm>
              <a:off x="428662" y="3287584"/>
              <a:ext cx="1676400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sz="2800" b="1">
                <a:latin typeface="Calibri" pitchFamily="34" charset="0"/>
              </a:endParaRPr>
            </a:p>
            <a:p>
              <a:pPr eaLnBrk="1" hangingPunct="1"/>
              <a:endParaRPr lang="ru-RU" sz="2800" b="1">
                <a:latin typeface="Calibri" pitchFamily="34" charset="0"/>
              </a:endParaRPr>
            </a:p>
            <a:p>
              <a:pPr eaLnBrk="1" hangingPunct="1"/>
              <a:endParaRPr lang="ru-RU" sz="2800" b="1">
                <a:latin typeface="Calibri" pitchFamily="34" charset="0"/>
              </a:endParaRPr>
            </a:p>
            <a:p>
              <a:pPr eaLnBrk="1" hangingPunct="1"/>
              <a:endParaRPr lang="ru-RU" sz="2800" b="1">
                <a:latin typeface="Calibri" pitchFamily="34" charset="0"/>
              </a:endParaRPr>
            </a:p>
          </p:txBody>
        </p:sp>
      </p:grpSp>
      <p:grpSp>
        <p:nvGrpSpPr>
          <p:cNvPr id="82" name="Group 92"/>
          <p:cNvGrpSpPr>
            <a:grpSpLocks/>
          </p:cNvGrpSpPr>
          <p:nvPr/>
        </p:nvGrpSpPr>
        <p:grpSpPr bwMode="auto">
          <a:xfrm>
            <a:off x="1860724" y="3284538"/>
            <a:ext cx="7283277" cy="2862322"/>
            <a:chOff x="2667843" y="3658392"/>
            <a:chExt cx="1776638" cy="4719531"/>
          </a:xfrm>
        </p:grpSpPr>
        <p:cxnSp>
          <p:nvCxnSpPr>
            <p:cNvPr id="83" name="Straight Connector 70"/>
            <p:cNvCxnSpPr/>
            <p:nvPr/>
          </p:nvCxnSpPr>
          <p:spPr>
            <a:xfrm>
              <a:off x="2667843" y="3679332"/>
              <a:ext cx="173212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24" name="TextBox 68"/>
            <p:cNvSpPr txBox="1">
              <a:spLocks noChangeArrowheads="1"/>
            </p:cNvSpPr>
            <p:nvPr/>
          </p:nvSpPr>
          <p:spPr bwMode="auto">
            <a:xfrm>
              <a:off x="2700194" y="3658392"/>
              <a:ext cx="1744287" cy="4719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457200" indent="-457200">
                <a:buAutoNum type="arabicPeriod"/>
              </a:pPr>
              <a:r>
                <a:rPr lang="en-US" sz="2000" b="1" dirty="0" smtClean="0">
                  <a:solidFill>
                    <a:schemeClr val="bg1"/>
                  </a:solidFill>
                </a:rPr>
                <a:t>Assoc. Prof. Dr</a:t>
              </a:r>
              <a:r>
                <a:rPr lang="en-US" sz="2000" b="1" dirty="0">
                  <a:solidFill>
                    <a:schemeClr val="bg1"/>
                  </a:solidFill>
                </a:rPr>
                <a:t>. </a:t>
              </a:r>
              <a:r>
                <a:rPr lang="en-US" sz="2000" b="1" dirty="0" err="1">
                  <a:solidFill>
                    <a:schemeClr val="bg1"/>
                  </a:solidFill>
                </a:rPr>
                <a:t>Menizibeya</a:t>
              </a:r>
              <a:r>
                <a:rPr lang="en-US" sz="2000" b="1" dirty="0">
                  <a:solidFill>
                    <a:schemeClr val="bg1"/>
                  </a:solidFill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</a:rPr>
                <a:t>Osain</a:t>
              </a:r>
              <a:r>
                <a:rPr lang="en-US" sz="2000" b="1" dirty="0">
                  <a:solidFill>
                    <a:schemeClr val="bg1"/>
                  </a:solidFill>
                </a:rPr>
                <a:t> Welcome MD, PhD </a:t>
              </a:r>
              <a:endParaRPr lang="en-US" sz="2000" b="1" dirty="0" smtClean="0">
                <a:solidFill>
                  <a:schemeClr val="bg1"/>
                </a:solidFill>
              </a:endParaRPr>
            </a:p>
            <a:p>
              <a:pPr marL="457200" indent="-457200">
                <a:buAutoNum type="arabicPeriod"/>
              </a:pPr>
              <a:r>
                <a:rPr lang="en-US" sz="2000" b="1" dirty="0" smtClean="0">
                  <a:solidFill>
                    <a:schemeClr val="bg1"/>
                  </a:solidFill>
                </a:rPr>
                <a:t>Prof</a:t>
              </a:r>
              <a:r>
                <a:rPr lang="en-US" sz="2000" b="1" dirty="0">
                  <a:solidFill>
                    <a:schemeClr val="bg1"/>
                  </a:solidFill>
                </a:rPr>
                <a:t>. Dr. </a:t>
              </a:r>
              <a:r>
                <a:rPr lang="en-US" sz="2000" b="1" dirty="0" err="1">
                  <a:solidFill>
                    <a:schemeClr val="bg1"/>
                  </a:solidFill>
                </a:rPr>
                <a:t>Senol</a:t>
              </a:r>
              <a:r>
                <a:rPr lang="en-US" sz="2000" b="1" dirty="0">
                  <a:solidFill>
                    <a:schemeClr val="bg1"/>
                  </a:solidFill>
                </a:rPr>
                <a:t> Dane MD, 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PhD</a:t>
              </a:r>
            </a:p>
            <a:p>
              <a:pPr marL="457200" indent="-457200">
                <a:buAutoNum type="arabicPeriod"/>
              </a:pPr>
              <a:r>
                <a:rPr lang="en-GB" sz="2000" b="1" dirty="0" smtClean="0">
                  <a:solidFill>
                    <a:schemeClr val="bg1"/>
                  </a:solidFill>
                </a:rPr>
                <a:t>Prof. </a:t>
              </a:r>
              <a:r>
                <a:rPr lang="en-GB" sz="2000" b="1" dirty="0" err="1" smtClean="0">
                  <a:solidFill>
                    <a:schemeClr val="bg1"/>
                  </a:solidFill>
                </a:rPr>
                <a:t>Dr.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</a:t>
              </a:r>
              <a:r>
                <a:rPr lang="en-GB" sz="2000" b="1" dirty="0" err="1" smtClean="0">
                  <a:solidFill>
                    <a:schemeClr val="bg1"/>
                  </a:solidFill>
                </a:rPr>
                <a:t>Goke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</a:t>
              </a:r>
              <a:r>
                <a:rPr lang="en-GB" sz="2000" b="1" dirty="0" err="1" smtClean="0">
                  <a:solidFill>
                    <a:schemeClr val="bg1"/>
                  </a:solidFill>
                </a:rPr>
                <a:t>Ibironke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MBBS, MD</a:t>
              </a:r>
            </a:p>
            <a:p>
              <a:pPr marL="457200" indent="-457200">
                <a:buAutoNum type="arabicPeriod"/>
              </a:pPr>
              <a:r>
                <a:rPr lang="en-GB" sz="2000" b="1" dirty="0" err="1" smtClean="0">
                  <a:solidFill>
                    <a:schemeClr val="bg1"/>
                  </a:solidFill>
                </a:rPr>
                <a:t>Dr</a:t>
              </a:r>
              <a:r>
                <a:rPr lang="en-GB" sz="2000" b="1" dirty="0" err="1">
                  <a:solidFill>
                    <a:schemeClr val="bg1"/>
                  </a:solidFill>
                </a:rPr>
                <a:t>.</a:t>
              </a:r>
              <a:r>
                <a:rPr lang="en-GB" sz="2000" b="1" dirty="0">
                  <a:solidFill>
                    <a:schemeClr val="bg1"/>
                  </a:solidFill>
                </a:rPr>
                <a:t> </a:t>
              </a:r>
              <a:r>
                <a:rPr lang="en-GB" sz="2000" b="1" dirty="0" err="1">
                  <a:solidFill>
                    <a:schemeClr val="bg1"/>
                  </a:solidFill>
                </a:rPr>
                <a:t>Olanipekun</a:t>
              </a:r>
              <a:r>
                <a:rPr lang="en-GB" sz="2000" b="1" dirty="0">
                  <a:solidFill>
                    <a:schemeClr val="bg1"/>
                  </a:solidFill>
                </a:rPr>
                <a:t> </a:t>
              </a:r>
              <a:r>
                <a:rPr lang="en-GB" sz="2000" b="1" dirty="0" err="1">
                  <a:solidFill>
                    <a:schemeClr val="bg1"/>
                  </a:solidFill>
                </a:rPr>
                <a:t>Muhammed</a:t>
              </a:r>
              <a:r>
                <a:rPr lang="en-GB" sz="2000" b="1" dirty="0">
                  <a:solidFill>
                    <a:schemeClr val="bg1"/>
                  </a:solidFill>
                </a:rPr>
                <a:t> Akin </a:t>
              </a:r>
              <a:r>
                <a:rPr lang="en-US" sz="2000" b="1" dirty="0">
                  <a:solidFill>
                    <a:schemeClr val="bg1"/>
                  </a:solidFill>
                </a:rPr>
                <a:t>BSc, 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MBBS, MSc</a:t>
              </a:r>
            </a:p>
            <a:p>
              <a:pPr marL="457200" indent="-457200">
                <a:buAutoNum type="arabicPeriod"/>
              </a:pPr>
              <a:r>
                <a:rPr lang="en-GB" sz="2000" b="1" dirty="0" err="1" smtClean="0">
                  <a:solidFill>
                    <a:schemeClr val="bg1"/>
                  </a:solidFill>
                </a:rPr>
                <a:t>Dr.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</a:t>
              </a:r>
              <a:r>
                <a:rPr lang="en-GB" sz="2000" b="1" dirty="0" err="1" smtClean="0">
                  <a:solidFill>
                    <a:schemeClr val="bg1"/>
                  </a:solidFill>
                </a:rPr>
                <a:t>Tijani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Ahmed Mohammed MBBS</a:t>
              </a:r>
            </a:p>
            <a:p>
              <a:pPr marL="457200" indent="-457200">
                <a:buAutoNum type="arabicPeriod"/>
              </a:pPr>
              <a:r>
                <a:rPr lang="en-GB" sz="2000" b="1" dirty="0" err="1" smtClean="0">
                  <a:solidFill>
                    <a:schemeClr val="bg1"/>
                  </a:solidFill>
                </a:rPr>
                <a:t>Mr</a:t>
              </a:r>
              <a:r>
                <a:rPr lang="en-GB" sz="2000" b="1" dirty="0" err="1">
                  <a:solidFill>
                    <a:schemeClr val="bg1"/>
                  </a:solidFill>
                </a:rPr>
                <a:t>.</a:t>
              </a:r>
              <a:r>
                <a:rPr lang="en-GB" sz="2000" b="1" dirty="0">
                  <a:solidFill>
                    <a:schemeClr val="bg1"/>
                  </a:solidFill>
                </a:rPr>
                <a:t> </a:t>
              </a:r>
              <a:r>
                <a:rPr lang="en-GB" sz="2000" b="1" dirty="0" err="1">
                  <a:solidFill>
                    <a:schemeClr val="bg1"/>
                  </a:solidFill>
                </a:rPr>
                <a:t>Oluwatosin</a:t>
              </a:r>
              <a:r>
                <a:rPr lang="en-GB" sz="2000" b="1" dirty="0">
                  <a:solidFill>
                    <a:schemeClr val="bg1"/>
                  </a:solidFill>
                </a:rPr>
                <a:t> </a:t>
              </a:r>
              <a:r>
                <a:rPr lang="en-GB" sz="2000" b="1" dirty="0" err="1">
                  <a:solidFill>
                    <a:schemeClr val="bg1"/>
                  </a:solidFill>
                </a:rPr>
                <a:t>Oyeniran</a:t>
              </a:r>
              <a:r>
                <a:rPr lang="en-GB" sz="2000" b="1" dirty="0">
                  <a:solidFill>
                    <a:schemeClr val="bg1"/>
                  </a:solidFill>
                </a:rPr>
                <a:t> BSc, 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MSc, PDE, PhD (In </a:t>
              </a:r>
              <a:r>
                <a:rPr lang="en-GB" sz="2000" b="1" dirty="0">
                  <a:solidFill>
                    <a:schemeClr val="bg1"/>
                  </a:solidFill>
                </a:rPr>
                <a:t>V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iew)</a:t>
              </a:r>
              <a:endParaRPr lang="en-US" sz="2000" b="1" dirty="0" smtClean="0">
                <a:solidFill>
                  <a:schemeClr val="bg1"/>
                </a:solidFill>
              </a:endParaRPr>
            </a:p>
            <a:p>
              <a:pPr marL="457200" indent="-457200">
                <a:buAutoNum type="arabicPeriod"/>
              </a:pPr>
              <a:r>
                <a:rPr lang="en-GB" sz="2000" b="1" dirty="0" err="1" smtClean="0">
                  <a:solidFill>
                    <a:schemeClr val="bg1"/>
                  </a:solidFill>
                </a:rPr>
                <a:t>Mrs.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</a:t>
              </a:r>
              <a:r>
                <a:rPr lang="en-GB" sz="2000" b="1" dirty="0" err="1" smtClean="0">
                  <a:solidFill>
                    <a:schemeClr val="bg1"/>
                  </a:solidFill>
                </a:rPr>
                <a:t>Nneka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</a:t>
              </a:r>
              <a:r>
                <a:rPr lang="en-GB" sz="2000" b="1" dirty="0">
                  <a:solidFill>
                    <a:schemeClr val="bg1"/>
                  </a:solidFill>
                </a:rPr>
                <a:t>A </a:t>
              </a:r>
              <a:r>
                <a:rPr lang="en-GB" sz="2000" b="1" dirty="0" err="1">
                  <a:solidFill>
                    <a:schemeClr val="bg1"/>
                  </a:solidFill>
                </a:rPr>
                <a:t>Okwaraku</a:t>
              </a:r>
              <a:r>
                <a:rPr lang="en-GB" sz="2000" b="1" dirty="0">
                  <a:solidFill>
                    <a:schemeClr val="bg1"/>
                  </a:solidFill>
                </a:rPr>
                <a:t> SLT, 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BMLS</a:t>
              </a:r>
            </a:p>
            <a:p>
              <a:pPr marL="457200" indent="-457200">
                <a:buAutoNum type="arabicPeriod"/>
              </a:pPr>
              <a:r>
                <a:rPr lang="en-GB" sz="2000" b="1" dirty="0" err="1" smtClean="0">
                  <a:solidFill>
                    <a:schemeClr val="bg1"/>
                  </a:solidFill>
                </a:rPr>
                <a:t>Mrs.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Fatima Baba </a:t>
              </a:r>
              <a:r>
                <a:rPr lang="en-GB" sz="2000" b="1" dirty="0" err="1" smtClean="0">
                  <a:solidFill>
                    <a:schemeClr val="bg1"/>
                  </a:solidFill>
                </a:rPr>
                <a:t>Yakubu</a:t>
              </a:r>
              <a:r>
                <a:rPr lang="en-GB" sz="2000" b="1" dirty="0" smtClean="0">
                  <a:solidFill>
                    <a:schemeClr val="bg1"/>
                  </a:solidFill>
                </a:rPr>
                <a:t> BA, MA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cxnSp>
          <p:nvCxnSpPr>
            <p:cNvPr id="85" name="Straight Connector 84"/>
            <p:cNvCxnSpPr/>
            <p:nvPr/>
          </p:nvCxnSpPr>
          <p:spPr>
            <a:xfrm flipH="1">
              <a:off x="2667843" y="3661009"/>
              <a:ext cx="3208" cy="424042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100"/>
          <p:cNvGrpSpPr>
            <a:grpSpLocks/>
          </p:cNvGrpSpPr>
          <p:nvPr/>
        </p:nvGrpSpPr>
        <p:grpSpPr bwMode="auto">
          <a:xfrm>
            <a:off x="3133726" y="1379056"/>
            <a:ext cx="5845293" cy="1516544"/>
            <a:chOff x="2904632" y="1447800"/>
            <a:chExt cx="2951602" cy="1291645"/>
          </a:xfrm>
        </p:grpSpPr>
        <p:sp>
          <p:nvSpPr>
            <p:cNvPr id="86" name="Rounded Rectangle 114"/>
            <p:cNvSpPr/>
            <p:nvPr/>
          </p:nvSpPr>
          <p:spPr>
            <a:xfrm>
              <a:off x="2904632" y="1447800"/>
              <a:ext cx="2951602" cy="1143000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800" dirty="0"/>
            </a:p>
          </p:txBody>
        </p:sp>
        <p:sp>
          <p:nvSpPr>
            <p:cNvPr id="87" name="Rounded Rectangle 115"/>
            <p:cNvSpPr/>
            <p:nvPr/>
          </p:nvSpPr>
          <p:spPr>
            <a:xfrm>
              <a:off x="3093820" y="1487488"/>
              <a:ext cx="2704202" cy="105727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800" dirty="0"/>
            </a:p>
          </p:txBody>
        </p:sp>
        <p:sp>
          <p:nvSpPr>
            <p:cNvPr id="88" name="Rounded Rectangle 116"/>
            <p:cNvSpPr/>
            <p:nvPr/>
          </p:nvSpPr>
          <p:spPr>
            <a:xfrm>
              <a:off x="2990627" y="1554163"/>
              <a:ext cx="2788873" cy="966787"/>
            </a:xfrm>
            <a:prstGeom prst="roundRect">
              <a:avLst/>
            </a:prstGeom>
            <a:gradFill>
              <a:gsLst>
                <a:gs pos="0">
                  <a:srgbClr val="30F050"/>
                </a:gs>
                <a:gs pos="100000">
                  <a:srgbClr val="01AF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800" dirty="0"/>
            </a:p>
          </p:txBody>
        </p:sp>
        <p:sp>
          <p:nvSpPr>
            <p:cNvPr id="24621" name="TextBox 117"/>
            <p:cNvSpPr txBox="1">
              <a:spLocks noChangeArrowheads="1"/>
            </p:cNvSpPr>
            <p:nvPr/>
          </p:nvSpPr>
          <p:spPr bwMode="auto">
            <a:xfrm>
              <a:off x="3098881" y="1539116"/>
              <a:ext cx="2632409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sz="3600" dirty="0" smtClean="0">
                  <a:solidFill>
                    <a:schemeClr val="bg1"/>
                  </a:solidFill>
                  <a:latin typeface="Impact" pitchFamily="34" charset="0"/>
                </a:rPr>
                <a:t>Members of the Department</a:t>
              </a:r>
              <a:endParaRPr lang="en-US" sz="3600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</p:grpSp>
      <p:grpSp>
        <p:nvGrpSpPr>
          <p:cNvPr id="89" name="Group 100"/>
          <p:cNvGrpSpPr>
            <a:grpSpLocks/>
          </p:cNvGrpSpPr>
          <p:nvPr/>
        </p:nvGrpSpPr>
        <p:grpSpPr bwMode="auto">
          <a:xfrm>
            <a:off x="382588" y="3429000"/>
            <a:ext cx="1289050" cy="754063"/>
            <a:chOff x="2901827" y="1448545"/>
            <a:chExt cx="2344545" cy="1021207"/>
          </a:xfrm>
        </p:grpSpPr>
        <p:sp>
          <p:nvSpPr>
            <p:cNvPr id="91" name="Rounded Rectangle 114"/>
            <p:cNvSpPr/>
            <p:nvPr/>
          </p:nvSpPr>
          <p:spPr>
            <a:xfrm>
              <a:off x="2901827" y="1448545"/>
              <a:ext cx="2344545" cy="1021207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92" name="Rounded Rectangle 115"/>
            <p:cNvSpPr/>
            <p:nvPr/>
          </p:nvSpPr>
          <p:spPr>
            <a:xfrm>
              <a:off x="2948025" y="1487243"/>
              <a:ext cx="2240600" cy="7868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93" name="Rounded Rectangle 116"/>
            <p:cNvSpPr/>
            <p:nvPr/>
          </p:nvSpPr>
          <p:spPr>
            <a:xfrm>
              <a:off x="3080844" y="1538841"/>
              <a:ext cx="2090456" cy="604125"/>
            </a:xfrm>
            <a:prstGeom prst="roundRect">
              <a:avLst/>
            </a:prstGeom>
            <a:gradFill>
              <a:gsLst>
                <a:gs pos="0">
                  <a:srgbClr val="30F050"/>
                </a:gs>
                <a:gs pos="100000">
                  <a:srgbClr val="01AF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24617" name="TextBox 120"/>
            <p:cNvSpPr txBox="1">
              <a:spLocks noChangeArrowheads="1"/>
            </p:cNvSpPr>
            <p:nvPr/>
          </p:nvSpPr>
          <p:spPr bwMode="auto">
            <a:xfrm>
              <a:off x="3090511" y="1569568"/>
              <a:ext cx="2069955" cy="542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sz="2000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</p:grpSp>
      <p:grpSp>
        <p:nvGrpSpPr>
          <p:cNvPr id="112" name="Group 100"/>
          <p:cNvGrpSpPr>
            <a:grpSpLocks/>
          </p:cNvGrpSpPr>
          <p:nvPr/>
        </p:nvGrpSpPr>
        <p:grpSpPr bwMode="auto">
          <a:xfrm>
            <a:off x="349250" y="5300663"/>
            <a:ext cx="1341438" cy="557212"/>
            <a:chOff x="3733800" y="1598342"/>
            <a:chExt cx="1480549" cy="1041822"/>
          </a:xfrm>
        </p:grpSpPr>
        <p:sp>
          <p:nvSpPr>
            <p:cNvPr id="113" name="Rounded Rectangle 101"/>
            <p:cNvSpPr/>
            <p:nvPr/>
          </p:nvSpPr>
          <p:spPr>
            <a:xfrm>
              <a:off x="3733800" y="1598342"/>
              <a:ext cx="1480549" cy="1041822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14" name="Rounded Rectangle 102"/>
            <p:cNvSpPr/>
            <p:nvPr/>
          </p:nvSpPr>
          <p:spPr>
            <a:xfrm>
              <a:off x="3779355" y="1639896"/>
              <a:ext cx="1394694" cy="79843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15" name="Rounded Rectangle 103"/>
            <p:cNvSpPr/>
            <p:nvPr/>
          </p:nvSpPr>
          <p:spPr>
            <a:xfrm>
              <a:off x="3825239" y="1691640"/>
              <a:ext cx="1262920" cy="618442"/>
            </a:xfrm>
            <a:prstGeom prst="roundRect">
              <a:avLst/>
            </a:prstGeom>
            <a:gradFill>
              <a:gsLst>
                <a:gs pos="0">
                  <a:srgbClr val="45CDFF"/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24608" name="TextBox 144"/>
            <p:cNvSpPr txBox="1">
              <a:spLocks noChangeArrowheads="1"/>
            </p:cNvSpPr>
            <p:nvPr/>
          </p:nvSpPr>
          <p:spPr bwMode="auto">
            <a:xfrm>
              <a:off x="3891134" y="1752598"/>
              <a:ext cx="1184909" cy="690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</p:grpSp>
      <p:grpSp>
        <p:nvGrpSpPr>
          <p:cNvPr id="118" name="Group 106"/>
          <p:cNvGrpSpPr>
            <a:grpSpLocks/>
          </p:cNvGrpSpPr>
          <p:nvPr/>
        </p:nvGrpSpPr>
        <p:grpSpPr bwMode="auto">
          <a:xfrm>
            <a:off x="396875" y="4149725"/>
            <a:ext cx="1277938" cy="788988"/>
            <a:chOff x="3774540" y="4898022"/>
            <a:chExt cx="914739" cy="1376993"/>
          </a:xfrm>
        </p:grpSpPr>
        <p:sp>
          <p:nvSpPr>
            <p:cNvPr id="119" name="Rounded Rectangle 107"/>
            <p:cNvSpPr/>
            <p:nvPr/>
          </p:nvSpPr>
          <p:spPr>
            <a:xfrm>
              <a:off x="3774540" y="5410585"/>
              <a:ext cx="902239" cy="864430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20" name="Rounded Rectangle 108"/>
            <p:cNvSpPr/>
            <p:nvPr/>
          </p:nvSpPr>
          <p:spPr>
            <a:xfrm>
              <a:off x="3779085" y="5449374"/>
              <a:ext cx="857923" cy="8201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21" name="Rounded Rectangle 109"/>
            <p:cNvSpPr/>
            <p:nvPr/>
          </p:nvSpPr>
          <p:spPr>
            <a:xfrm>
              <a:off x="3825241" y="5534232"/>
              <a:ext cx="788002" cy="631635"/>
            </a:xfrm>
            <a:prstGeom prst="roundRect">
              <a:avLst/>
            </a:prstGeom>
            <a:gradFill>
              <a:gsLst>
                <a:gs pos="0">
                  <a:srgbClr val="FFFF00"/>
                </a:gs>
                <a:gs pos="100000">
                  <a:srgbClr val="FFC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24601" name="TextBox 132"/>
            <p:cNvSpPr txBox="1">
              <a:spLocks noChangeArrowheads="1"/>
            </p:cNvSpPr>
            <p:nvPr/>
          </p:nvSpPr>
          <p:spPr bwMode="auto">
            <a:xfrm>
              <a:off x="3810333" y="5530571"/>
              <a:ext cx="878946" cy="644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dirty="0">
                <a:latin typeface="Impact" pitchFamily="34" charset="0"/>
              </a:endParaRPr>
            </a:p>
          </p:txBody>
        </p:sp>
        <p:sp>
          <p:nvSpPr>
            <p:cNvPr id="123" name="Rounded Rectangle 26"/>
            <p:cNvSpPr/>
            <p:nvPr/>
          </p:nvSpPr>
          <p:spPr bwMode="auto">
            <a:xfrm>
              <a:off x="3846129" y="4898022"/>
              <a:ext cx="804515" cy="7397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endParaRPr lang="en-GB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0" y="0"/>
            <a:ext cx="9144000" cy="13790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8281 -0.00486 L 0.43281 -0.00486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37 -0.00486 L 0.21337 -0.00486 " pathEditMode="relative" rAng="0" ptsTypes="AA">
                                      <p:cBhvr>
                                        <p:cTn id="20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5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evron 10"/>
          <p:cNvSpPr/>
          <p:nvPr/>
        </p:nvSpPr>
        <p:spPr>
          <a:xfrm rot="5400000">
            <a:off x="419100" y="31623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 rot="5400000">
            <a:off x="422275" y="33909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 rot="5400000">
            <a:off x="419100" y="33147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 rot="5400000">
            <a:off x="419100" y="32385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 rot="5400000">
            <a:off x="419100" y="3238500"/>
            <a:ext cx="533400" cy="609600"/>
          </a:xfrm>
          <a:prstGeom prst="chevron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44450" y="1447800"/>
            <a:ext cx="1644650" cy="1644650"/>
            <a:chOff x="5547360" y="1188720"/>
            <a:chExt cx="1645920" cy="1645920"/>
          </a:xfrm>
        </p:grpSpPr>
        <p:sp>
          <p:nvSpPr>
            <p:cNvPr id="31" name="Teardrop 30"/>
            <p:cNvSpPr/>
            <p:nvPr/>
          </p:nvSpPr>
          <p:spPr>
            <a:xfrm rot="5400000" flipV="1">
              <a:off x="5547360" y="1188720"/>
              <a:ext cx="1645920" cy="1645920"/>
            </a:xfrm>
            <a:prstGeom prst="teardrop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" name="Teardrop 5"/>
            <p:cNvSpPr/>
            <p:nvPr/>
          </p:nvSpPr>
          <p:spPr>
            <a:xfrm rot="5400000" flipV="1">
              <a:off x="5547361" y="1387310"/>
              <a:ext cx="1447329" cy="1447330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" name="Teardrop 31"/>
            <p:cNvSpPr/>
            <p:nvPr/>
          </p:nvSpPr>
          <p:spPr>
            <a:xfrm rot="5400000" flipV="1">
              <a:off x="5547361" y="1463569"/>
              <a:ext cx="1371070" cy="1371071"/>
            </a:xfrm>
            <a:prstGeom prst="teardrop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8218" name="Picture 47" descr="Transparency for butterfly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9772" y="1524000"/>
              <a:ext cx="1219200" cy="556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106363" y="4608512"/>
            <a:ext cx="1570037" cy="1644650"/>
            <a:chOff x="5547360" y="4023360"/>
            <a:chExt cx="1645920" cy="1645920"/>
          </a:xfrm>
        </p:grpSpPr>
        <p:sp>
          <p:nvSpPr>
            <p:cNvPr id="33" name="Teardrop 32"/>
            <p:cNvSpPr/>
            <p:nvPr/>
          </p:nvSpPr>
          <p:spPr>
            <a:xfrm rot="16200000">
              <a:off x="5547360" y="4023359"/>
              <a:ext cx="1645920" cy="1645920"/>
            </a:xfrm>
            <a:prstGeom prst="teardrop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" name="Teardrop 33"/>
            <p:cNvSpPr/>
            <p:nvPr/>
          </p:nvSpPr>
          <p:spPr>
            <a:xfrm rot="16200000">
              <a:off x="5547456" y="4069337"/>
              <a:ext cx="1447329" cy="1447521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" name="Teardrop 34"/>
            <p:cNvSpPr/>
            <p:nvPr/>
          </p:nvSpPr>
          <p:spPr>
            <a:xfrm rot="16200000">
              <a:off x="5547493" y="4069301"/>
              <a:ext cx="1371070" cy="1371336"/>
            </a:xfrm>
            <a:prstGeom prst="teardrop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8214" name="Picture 48" descr="Transparency for butterfly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5562600" y="4191000"/>
              <a:ext cx="1209561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86"/>
          <p:cNvGrpSpPr>
            <a:grpSpLocks/>
          </p:cNvGrpSpPr>
          <p:nvPr/>
        </p:nvGrpSpPr>
        <p:grpSpPr bwMode="auto">
          <a:xfrm>
            <a:off x="1752601" y="1489075"/>
            <a:ext cx="7391399" cy="3094092"/>
            <a:chOff x="7087394" y="6432"/>
            <a:chExt cx="1836594" cy="5232211"/>
          </a:xfrm>
        </p:grpSpPr>
        <p:grpSp>
          <p:nvGrpSpPr>
            <p:cNvPr id="8207" name="Group 68"/>
            <p:cNvGrpSpPr>
              <a:grpSpLocks/>
            </p:cNvGrpSpPr>
            <p:nvPr/>
          </p:nvGrpSpPr>
          <p:grpSpPr bwMode="auto">
            <a:xfrm>
              <a:off x="7087394" y="6432"/>
              <a:ext cx="1676400" cy="1821950"/>
              <a:chOff x="7087394" y="6432"/>
              <a:chExt cx="1676400" cy="1821950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 rot="5400000">
                <a:off x="6211589" y="952034"/>
                <a:ext cx="1752990" cy="138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7087394" y="6432"/>
                <a:ext cx="1676450" cy="2685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08" name="TextBox 70"/>
            <p:cNvSpPr txBox="1">
              <a:spLocks noChangeArrowheads="1"/>
            </p:cNvSpPr>
            <p:nvPr/>
          </p:nvSpPr>
          <p:spPr bwMode="auto">
            <a:xfrm>
              <a:off x="7130242" y="8018"/>
              <a:ext cx="1793746" cy="5230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buFontTx/>
                <a:buBlip>
                  <a:blip r:embed="rId5"/>
                </a:buBlip>
              </a:pPr>
              <a:r>
                <a:rPr lang="en-US" sz="2500" dirty="0">
                  <a:solidFill>
                    <a:schemeClr val="bg1"/>
                  </a:solidFill>
                </a:rPr>
                <a:t>Human physiology, animal physiology, plant physiology, fungal physiology, and microbial (viral, bacterial) physiology. </a:t>
              </a:r>
              <a:r>
                <a:rPr lang="en-US" sz="2500" dirty="0">
                  <a:latin typeface="Arial" charset="0"/>
                </a:rPr>
                <a:t>M</a:t>
              </a:r>
            </a:p>
            <a:p>
              <a:pPr eaLnBrk="1" hangingPunct="1">
                <a:buFontTx/>
                <a:buBlip>
                  <a:blip r:embed="rId5"/>
                </a:buBlip>
              </a:pPr>
              <a:r>
                <a:rPr lang="en-US" sz="2400" dirty="0">
                  <a:solidFill>
                    <a:schemeClr val="bg1"/>
                  </a:solidFill>
                </a:rPr>
                <a:t>The study of physiology combines information from other disciplines, including histology, embryology, anatomy, biochemistry, molecular and cellular biology, pharmacology, internal medicine, therapeutics. </a:t>
              </a:r>
              <a:endParaRPr lang="en-US" sz="2400" dirty="0"/>
            </a:p>
          </p:txBody>
        </p:sp>
      </p:grpSp>
      <p:grpSp>
        <p:nvGrpSpPr>
          <p:cNvPr id="9" name="Group 87"/>
          <p:cNvGrpSpPr>
            <a:grpSpLocks/>
          </p:cNvGrpSpPr>
          <p:nvPr/>
        </p:nvGrpSpPr>
        <p:grpSpPr bwMode="auto">
          <a:xfrm>
            <a:off x="1925043" y="4572000"/>
            <a:ext cx="7218957" cy="2058798"/>
            <a:chOff x="7086600" y="4341018"/>
            <a:chExt cx="1752600" cy="3734351"/>
          </a:xfrm>
        </p:grpSpPr>
        <p:grpSp>
          <p:nvGrpSpPr>
            <p:cNvPr id="8203" name="Group 69"/>
            <p:cNvGrpSpPr>
              <a:grpSpLocks/>
            </p:cNvGrpSpPr>
            <p:nvPr/>
          </p:nvGrpSpPr>
          <p:grpSpPr bwMode="auto">
            <a:xfrm>
              <a:off x="7086600" y="4341018"/>
              <a:ext cx="1677194" cy="1754982"/>
              <a:chOff x="7086600" y="4341018"/>
              <a:chExt cx="1677194" cy="1754982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 rot="5400000">
                <a:off x="6212096" y="5218401"/>
                <a:ext cx="1750729" cy="172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087460" y="4341018"/>
                <a:ext cx="1676475" cy="2879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356" name="TextBox 71"/>
            <p:cNvSpPr txBox="1">
              <a:spLocks noChangeArrowheads="1"/>
            </p:cNvSpPr>
            <p:nvPr/>
          </p:nvSpPr>
          <p:spPr bwMode="auto">
            <a:xfrm>
              <a:off x="7162725" y="4418763"/>
              <a:ext cx="1676475" cy="3656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342900" indent="-342900" fontAlgn="auto">
                <a:spcBef>
                  <a:spcPts val="0"/>
                </a:spcBef>
                <a:spcAft>
                  <a:spcPts val="0"/>
                </a:spcAft>
                <a:buBlip>
                  <a:blip r:embed="rId6"/>
                </a:buBlip>
                <a:defRPr/>
              </a:pPr>
              <a:r>
                <a:rPr lang="en-US" sz="2500" i="1" dirty="0">
                  <a:solidFill>
                    <a:srgbClr val="FF0000"/>
                  </a:solidFill>
                </a:rPr>
                <a:t>The study of the mechanisms of occurrence, course and outcome of pathological processes and diseases is called pathological physiology </a:t>
              </a:r>
              <a:r>
                <a:rPr lang="en-US" sz="2500" i="1" dirty="0">
                  <a:solidFill>
                    <a:srgbClr val="FFFF00"/>
                  </a:solidFill>
                </a:rPr>
                <a:t>(</a:t>
              </a:r>
              <a:r>
                <a:rPr lang="en-US" sz="2500" dirty="0">
                  <a:solidFill>
                    <a:srgbClr val="FFFF00"/>
                  </a:solidFill>
                </a:rPr>
                <a:t>pathophysiology – applied physiology</a:t>
              </a:r>
              <a:r>
                <a:rPr lang="en-US" sz="2500" i="1" dirty="0">
                  <a:solidFill>
                    <a:srgbClr val="FFFF00"/>
                  </a:solidFill>
                </a:rPr>
                <a:t>). </a:t>
              </a:r>
            </a:p>
          </p:txBody>
        </p:sp>
      </p:grpSp>
      <p:sp>
        <p:nvSpPr>
          <p:cNvPr id="27" name="Rounded Rectangle 2"/>
          <p:cNvSpPr/>
          <p:nvPr/>
        </p:nvSpPr>
        <p:spPr bwMode="gray">
          <a:xfrm>
            <a:off x="1676400" y="304800"/>
            <a:ext cx="7315200" cy="762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3" algn="ctr" eaLnBrk="0" hangingPunct="0"/>
            <a:r>
              <a:rPr lang="en-US" sz="4000" b="1" dirty="0" err="1" smtClean="0">
                <a:solidFill>
                  <a:srgbClr val="7030A0"/>
                </a:solidFill>
              </a:rPr>
              <a:t>Subdisciplines</a:t>
            </a:r>
            <a:r>
              <a:rPr lang="en-US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cs typeface="Arial" pitchFamily="34" charset="0"/>
              </a:rPr>
              <a:t> in </a:t>
            </a:r>
            <a:r>
              <a:rPr lang="en-US" sz="4000" b="1" dirty="0" smtClean="0">
                <a:solidFill>
                  <a:srgbClr val="7030A0"/>
                </a:solidFill>
              </a:rPr>
              <a:t>physiology</a:t>
            </a:r>
            <a:endParaRPr lang="en-US" altLang="en-US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082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6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2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080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Rounded Rectangle 2"/>
          <p:cNvSpPr/>
          <p:nvPr/>
        </p:nvSpPr>
        <p:spPr bwMode="gray">
          <a:xfrm>
            <a:off x="1143000" y="152400"/>
            <a:ext cx="7848600" cy="9144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C000"/>
                </a:solidFill>
              </a:rPr>
              <a:t>Why </a:t>
            </a:r>
            <a:r>
              <a:rPr lang="en-US" sz="4000" b="1" dirty="0" smtClean="0">
                <a:solidFill>
                  <a:srgbClr val="FFC000"/>
                </a:solidFill>
              </a:rPr>
              <a:t>Study Physiology?  </a:t>
            </a:r>
            <a:endParaRPr lang="en-US" sz="4000" dirty="0">
              <a:solidFill>
                <a:srgbClr val="FFC00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676402" y="1474112"/>
            <a:ext cx="7315200" cy="2640688"/>
            <a:chOff x="2369891" y="2590796"/>
            <a:chExt cx="5097710" cy="5005873"/>
          </a:xfrm>
        </p:grpSpPr>
        <p:sp>
          <p:nvSpPr>
            <p:cNvPr id="29" name="Rounded Rectangle 28"/>
            <p:cNvSpPr/>
            <p:nvPr/>
          </p:nvSpPr>
          <p:spPr>
            <a:xfrm>
              <a:off x="2369891" y="2590796"/>
              <a:ext cx="5097710" cy="491835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582294" y="2695750"/>
              <a:ext cx="4885306" cy="49009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FF0000"/>
                </a:buClr>
              </a:pPr>
              <a:r>
                <a:rPr lang="en-US" sz="2800" b="1" dirty="0" smtClean="0">
                  <a:solidFill>
                    <a:srgbClr val="7030A0"/>
                  </a:solidFill>
                </a:rPr>
                <a:t>Physiology is the fundament or cornerstone </a:t>
              </a:r>
              <a:r>
                <a:rPr lang="en-US" sz="2800" b="1" dirty="0">
                  <a:solidFill>
                    <a:srgbClr val="7030A0"/>
                  </a:solidFill>
                </a:rPr>
                <a:t>of </a:t>
              </a:r>
              <a:r>
                <a:rPr lang="en-US" sz="2800" b="1" dirty="0" smtClean="0">
                  <a:solidFill>
                    <a:srgbClr val="7030A0"/>
                  </a:solidFill>
                </a:rPr>
                <a:t>medicine &amp; clinical practice: </a:t>
              </a:r>
              <a:r>
                <a:rPr lang="en-US" sz="2500" dirty="0" smtClean="0">
                  <a:solidFill>
                    <a:srgbClr val="7030A0"/>
                  </a:solidFill>
                </a:rPr>
                <a:t>physiology is a core discipline </a:t>
              </a:r>
              <a:r>
                <a:rPr lang="en-US" sz="2500" dirty="0">
                  <a:solidFill>
                    <a:srgbClr val="7030A0"/>
                  </a:solidFill>
                </a:rPr>
                <a:t>in </a:t>
              </a:r>
              <a:r>
                <a:rPr lang="en-US" sz="2500" dirty="0" smtClean="0">
                  <a:solidFill>
                    <a:srgbClr val="7030A0"/>
                  </a:solidFill>
                </a:rPr>
                <a:t>medicine, </a:t>
              </a:r>
              <a:r>
                <a:rPr lang="en-US" sz="2500" dirty="0">
                  <a:solidFill>
                    <a:srgbClr val="7030A0"/>
                  </a:solidFill>
                </a:rPr>
                <a:t>providing firsthand information on </a:t>
              </a:r>
              <a:r>
                <a:rPr lang="en-US" sz="2500" dirty="0" smtClean="0">
                  <a:solidFill>
                    <a:srgbClr val="7030A0"/>
                  </a:solidFill>
                </a:rPr>
                <a:t>the functions of the body &amp; the mechanisms underlying these functions.</a:t>
              </a:r>
              <a:r>
                <a:rPr lang="en-US" sz="2800" dirty="0" smtClean="0">
                  <a:solidFill>
                    <a:srgbClr val="7030A0"/>
                  </a:solidFill>
                </a:rPr>
                <a:t> </a:t>
              </a:r>
              <a:endParaRPr lang="en-US" sz="2800" b="1" dirty="0" smtClean="0">
                <a:solidFill>
                  <a:srgbClr val="7030A0"/>
                </a:solidFill>
              </a:endParaRPr>
            </a:p>
          </p:txBody>
        </p:sp>
      </p:grpSp>
      <p:sp>
        <p:nvSpPr>
          <p:cNvPr id="31" name="Oval 30"/>
          <p:cNvSpPr>
            <a:spLocks noChangeAspect="1"/>
          </p:cNvSpPr>
          <p:nvPr/>
        </p:nvSpPr>
        <p:spPr>
          <a:xfrm>
            <a:off x="1143000" y="2464713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grpSp>
        <p:nvGrpSpPr>
          <p:cNvPr id="13" name="Group 33"/>
          <p:cNvGrpSpPr/>
          <p:nvPr/>
        </p:nvGrpSpPr>
        <p:grpSpPr>
          <a:xfrm>
            <a:off x="1676403" y="4191000"/>
            <a:ext cx="7315198" cy="2514600"/>
            <a:chOff x="2369892" y="2346734"/>
            <a:chExt cx="5097709" cy="5238466"/>
          </a:xfrm>
        </p:grpSpPr>
        <p:sp>
          <p:nvSpPr>
            <p:cNvPr id="14" name="Rounded Rectangle 34"/>
            <p:cNvSpPr/>
            <p:nvPr/>
          </p:nvSpPr>
          <p:spPr>
            <a:xfrm>
              <a:off x="2369892" y="2346734"/>
              <a:ext cx="5097709" cy="523846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5" name="Rectangle 35"/>
            <p:cNvSpPr/>
            <p:nvPr/>
          </p:nvSpPr>
          <p:spPr>
            <a:xfrm>
              <a:off x="2582295" y="2471369"/>
              <a:ext cx="4885305" cy="48087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sz="2400" b="1" dirty="0" smtClean="0">
                  <a:solidFill>
                    <a:srgbClr val="002060"/>
                  </a:solidFill>
                </a:rPr>
                <a:t>Thus, “physiology </a:t>
              </a:r>
              <a:r>
                <a:rPr lang="en-US" sz="2400" b="1" dirty="0">
                  <a:solidFill>
                    <a:srgbClr val="002060"/>
                  </a:solidFill>
                </a:rPr>
                <a:t>is the </a:t>
              </a:r>
              <a:r>
                <a:rPr lang="en-US" sz="2400" b="1" i="1" dirty="0" smtClean="0">
                  <a:solidFill>
                    <a:srgbClr val="FF0000"/>
                  </a:solidFill>
                </a:rPr>
                <a:t>inescapable </a:t>
              </a:r>
              <a:r>
                <a:rPr lang="en-US" sz="2400" b="1" i="1" u="sng" dirty="0" smtClean="0">
                  <a:solidFill>
                    <a:srgbClr val="FF0000"/>
                  </a:solidFill>
                </a:rPr>
                <a:t>fundament</a:t>
              </a:r>
              <a:r>
                <a:rPr lang="en-US" sz="24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400" b="1" dirty="0">
                  <a:solidFill>
                    <a:srgbClr val="002060"/>
                  </a:solidFill>
                </a:rPr>
                <a:t>of medicine that attempts to bridge the gap between bench-to-bedside and bedside-to-bench data to provide a logical explanation of the essence of </a:t>
              </a:r>
              <a:r>
                <a:rPr lang="en-US" sz="2400" b="1" dirty="0" smtClean="0">
                  <a:solidFill>
                    <a:srgbClr val="002060"/>
                  </a:solidFill>
                </a:rPr>
                <a:t>existence” </a:t>
              </a:r>
              <a:r>
                <a:rPr lang="en-US" sz="2400" b="1" dirty="0">
                  <a:solidFill>
                    <a:srgbClr val="002060"/>
                  </a:solidFill>
                </a:rPr>
                <a:t>– </a:t>
              </a:r>
              <a:r>
                <a:rPr lang="en-US" sz="2400" b="1" i="1" dirty="0">
                  <a:solidFill>
                    <a:srgbClr val="002060"/>
                  </a:solidFill>
                </a:rPr>
                <a:t>by Assoc. Prof. Dr. MO Welcome</a:t>
              </a:r>
              <a:r>
                <a:rPr lang="en-US" sz="2400" b="1" dirty="0">
                  <a:solidFill>
                    <a:srgbClr val="002060"/>
                  </a:solidFill>
                </a:rPr>
                <a:t>. </a:t>
              </a:r>
              <a:endParaRPr lang="en-US" sz="2400" b="1" dirty="0">
                <a:solidFill>
                  <a:srgbClr val="002060"/>
                </a:solidFill>
                <a:latin typeface="Calibri" pitchFamily="34" charset="0"/>
              </a:endParaRPr>
            </a:p>
          </p:txBody>
        </p:sp>
      </p:grpSp>
      <p:sp>
        <p:nvSpPr>
          <p:cNvPr id="16" name="Oval 36"/>
          <p:cNvSpPr>
            <a:spLocks noChangeAspect="1"/>
          </p:cNvSpPr>
          <p:nvPr/>
        </p:nvSpPr>
        <p:spPr>
          <a:xfrm>
            <a:off x="1143000" y="518160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83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1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080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Rounded Rectangle 2"/>
          <p:cNvSpPr/>
          <p:nvPr/>
        </p:nvSpPr>
        <p:spPr bwMode="gray">
          <a:xfrm>
            <a:off x="1143000" y="152400"/>
            <a:ext cx="7848600" cy="9144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C000"/>
                </a:solidFill>
              </a:rPr>
              <a:t>Why </a:t>
            </a:r>
            <a:r>
              <a:rPr lang="en-US" sz="4000" b="1" dirty="0" smtClean="0">
                <a:solidFill>
                  <a:srgbClr val="FFC000"/>
                </a:solidFill>
              </a:rPr>
              <a:t>Study Physiology?  </a:t>
            </a:r>
            <a:endParaRPr lang="en-US" sz="4000" dirty="0">
              <a:solidFill>
                <a:srgbClr val="FFC000"/>
              </a:solidFill>
            </a:endParaRPr>
          </a:p>
        </p:txBody>
      </p:sp>
      <p:grpSp>
        <p:nvGrpSpPr>
          <p:cNvPr id="13" name="Group 33"/>
          <p:cNvGrpSpPr/>
          <p:nvPr/>
        </p:nvGrpSpPr>
        <p:grpSpPr>
          <a:xfrm>
            <a:off x="2212099" y="1752600"/>
            <a:ext cx="6779501" cy="1998820"/>
            <a:chOff x="2743200" y="2346734"/>
            <a:chExt cx="4724400" cy="4163983"/>
          </a:xfrm>
        </p:grpSpPr>
        <p:sp>
          <p:nvSpPr>
            <p:cNvPr id="14" name="Rounded Rectangle 34"/>
            <p:cNvSpPr/>
            <p:nvPr/>
          </p:nvSpPr>
          <p:spPr>
            <a:xfrm>
              <a:off x="2743200" y="2346734"/>
              <a:ext cx="4724400" cy="416398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5" name="Rectangle 35"/>
            <p:cNvSpPr/>
            <p:nvPr/>
          </p:nvSpPr>
          <p:spPr>
            <a:xfrm>
              <a:off x="2895600" y="2471369"/>
              <a:ext cx="4572000" cy="403934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400" b="1" dirty="0" smtClean="0">
                  <a:solidFill>
                    <a:srgbClr val="7030A0"/>
                  </a:solidFill>
                </a:rPr>
                <a:t>The most prestigious prize in medicine in the world, Nobel </a:t>
              </a:r>
              <a:r>
                <a:rPr lang="en-US" sz="2400" b="1" dirty="0">
                  <a:solidFill>
                    <a:srgbClr val="7030A0"/>
                  </a:solidFill>
                </a:rPr>
                <a:t>Prize (</a:t>
              </a:r>
              <a:r>
                <a:rPr lang="en-US" sz="2400" b="1" u="sng" dirty="0">
                  <a:solidFill>
                    <a:srgbClr val="FFFF00"/>
                  </a:solidFill>
                  <a:hlinkClick r:id="rId2"/>
                </a:rPr>
                <a:t>www.nobelprize.org</a:t>
              </a:r>
              <a:r>
                <a:rPr lang="en-US" sz="2400" b="1" dirty="0" smtClean="0">
                  <a:solidFill>
                    <a:srgbClr val="7030A0"/>
                  </a:solidFill>
                </a:rPr>
                <a:t>), </a:t>
              </a:r>
              <a:r>
                <a:rPr lang="en-US" sz="2400" b="1" dirty="0">
                  <a:solidFill>
                    <a:srgbClr val="7030A0"/>
                  </a:solidFill>
                </a:rPr>
                <a:t>is awarded in </a:t>
              </a:r>
              <a:r>
                <a:rPr lang="en-US" sz="2400" b="1" dirty="0">
                  <a:solidFill>
                    <a:srgbClr val="002060"/>
                  </a:solidFill>
                </a:rPr>
                <a:t>Physiology or Medicine</a:t>
              </a:r>
              <a:r>
                <a:rPr lang="en-US" sz="2400" b="1" dirty="0" smtClean="0">
                  <a:solidFill>
                    <a:srgbClr val="7030A0"/>
                  </a:solidFill>
                </a:rPr>
                <a:t>. This underscores the importance of physiology in medicine. </a:t>
              </a:r>
              <a:endParaRPr lang="en-US" sz="2400" b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16" name="Oval 36"/>
          <p:cNvSpPr>
            <a:spLocks noChangeAspect="1"/>
          </p:cNvSpPr>
          <p:nvPr/>
        </p:nvSpPr>
        <p:spPr>
          <a:xfrm>
            <a:off x="1676400" y="243840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69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9473" y="1447800"/>
            <a:ext cx="4731329" cy="923330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b="1" dirty="0" smtClean="0">
                <a:solidFill>
                  <a:schemeClr val="bg1"/>
                </a:solidFill>
              </a:rPr>
              <a:t>Introduction, History, Cell Physiology</a:t>
            </a:r>
          </a:p>
          <a:p>
            <a:pPr marL="457200" indent="-457200">
              <a:buBlip>
                <a:blip r:embed="rId2"/>
              </a:buBlip>
            </a:pPr>
            <a:r>
              <a:rPr lang="en-US" b="1" dirty="0">
                <a:solidFill>
                  <a:schemeClr val="bg1"/>
                </a:solidFill>
              </a:rPr>
              <a:t>Blood Physiology</a:t>
            </a:r>
          </a:p>
          <a:p>
            <a:pPr marL="457200" indent="-457200">
              <a:buBlip>
                <a:blip r:embed="rId2"/>
              </a:buBlip>
            </a:pPr>
            <a:r>
              <a:rPr lang="en-US" b="1" dirty="0" smtClean="0">
                <a:solidFill>
                  <a:schemeClr val="bg1"/>
                </a:solidFill>
              </a:rPr>
              <a:t>Body </a:t>
            </a:r>
            <a:r>
              <a:rPr lang="en-US" b="1" dirty="0">
                <a:solidFill>
                  <a:schemeClr val="bg1"/>
                </a:solidFill>
              </a:rPr>
              <a:t>Fluid </a:t>
            </a:r>
            <a:r>
              <a:rPr lang="en-US" b="1" dirty="0" smtClean="0">
                <a:solidFill>
                  <a:schemeClr val="bg1"/>
                </a:solidFill>
              </a:rPr>
              <a:t>Physiology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3" algn="ctr"/>
            <a:endParaRPr lang="en-US" sz="3200" b="1" dirty="0" smtClean="0">
              <a:solidFill>
                <a:srgbClr val="7030A0"/>
              </a:solidFill>
            </a:endParaRPr>
          </a:p>
          <a:p>
            <a:pPr marL="0" lvl="3" algn="ctr"/>
            <a:endParaRPr lang="en-US" sz="3200" b="1" dirty="0">
              <a:solidFill>
                <a:srgbClr val="7030A0"/>
              </a:solidFill>
            </a:endParaRPr>
          </a:p>
          <a:p>
            <a:pPr marL="0" lvl="3" algn="ctr"/>
            <a:r>
              <a:rPr lang="en-US" sz="2400" b="1" dirty="0" smtClean="0">
                <a:solidFill>
                  <a:srgbClr val="FFFF00"/>
                </a:solidFill>
              </a:rPr>
              <a:t>In </a:t>
            </a:r>
            <a:r>
              <a:rPr lang="en-US" sz="2400" b="1" dirty="0">
                <a:solidFill>
                  <a:srgbClr val="FFFF00"/>
                </a:solidFill>
              </a:rPr>
              <a:t>physiology, you will study the following areas (in modules)</a:t>
            </a:r>
            <a:endParaRPr lang="en-US" altLang="en-US" sz="2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5" name="Rounded Rectangle 2"/>
          <p:cNvSpPr/>
          <p:nvPr/>
        </p:nvSpPr>
        <p:spPr bwMode="gray">
          <a:xfrm>
            <a:off x="187036" y="152400"/>
            <a:ext cx="8915400" cy="5334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3" algn="ctr" eaLnBrk="0" hangingPunct="0"/>
            <a:r>
              <a:rPr lang="en-US" sz="4000" b="1" dirty="0" smtClean="0">
                <a:solidFill>
                  <a:srgbClr val="7030A0"/>
                </a:solidFill>
              </a:rPr>
              <a:t>Structure of the Course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9472" y="2667000"/>
            <a:ext cx="4731330" cy="923330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b="1" dirty="0" smtClean="0">
                <a:solidFill>
                  <a:schemeClr val="bg1"/>
                </a:solidFill>
              </a:rPr>
              <a:t>Physiology of Muscle and Nerve fibers (Physiology </a:t>
            </a:r>
            <a:r>
              <a:rPr lang="en-US" b="1" dirty="0">
                <a:solidFill>
                  <a:schemeClr val="bg1"/>
                </a:solidFill>
              </a:rPr>
              <a:t>of Excitable </a:t>
            </a:r>
            <a:r>
              <a:rPr lang="en-US" b="1" dirty="0" smtClean="0">
                <a:solidFill>
                  <a:schemeClr val="bg1"/>
                </a:solidFill>
              </a:rPr>
              <a:t>tissues)</a:t>
            </a:r>
          </a:p>
        </p:txBody>
      </p:sp>
      <p:sp>
        <p:nvSpPr>
          <p:cNvPr id="2" name="Rectangle 1"/>
          <p:cNvSpPr/>
          <p:nvPr/>
        </p:nvSpPr>
        <p:spPr>
          <a:xfrm>
            <a:off x="1669470" y="3969603"/>
            <a:ext cx="4731331" cy="830997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2400" b="1" dirty="0">
                <a:solidFill>
                  <a:schemeClr val="bg1"/>
                </a:solidFill>
              </a:rPr>
              <a:t>Respiratory Physiology</a:t>
            </a:r>
          </a:p>
          <a:p>
            <a:pPr marL="457200" indent="-457200">
              <a:buBlip>
                <a:blip r:embed="rId2"/>
              </a:buBlip>
            </a:pPr>
            <a:r>
              <a:rPr lang="en-US" sz="2400" b="1" dirty="0">
                <a:solidFill>
                  <a:schemeClr val="bg1"/>
                </a:solidFill>
              </a:rPr>
              <a:t>Cardiovascular Physiology </a:t>
            </a:r>
          </a:p>
        </p:txBody>
      </p:sp>
      <p:sp>
        <p:nvSpPr>
          <p:cNvPr id="7" name="Rectangle 6"/>
          <p:cNvSpPr/>
          <p:nvPr/>
        </p:nvSpPr>
        <p:spPr>
          <a:xfrm>
            <a:off x="1676399" y="5105905"/>
            <a:ext cx="4724401" cy="1015663"/>
          </a:xfrm>
          <a:prstGeom prst="rect">
            <a:avLst/>
          </a:prstGeom>
          <a:ln w="381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2000" b="1" dirty="0">
                <a:solidFill>
                  <a:schemeClr val="bg1"/>
                </a:solidFill>
              </a:rPr>
              <a:t>Gastrointestinal </a:t>
            </a:r>
            <a:r>
              <a:rPr lang="en-US" sz="2000" b="1" dirty="0" smtClean="0">
                <a:solidFill>
                  <a:schemeClr val="bg1"/>
                </a:solidFill>
              </a:rPr>
              <a:t>Physiology, Nutrition, Temperature Regulation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6172200" y="1482436"/>
            <a:ext cx="457202" cy="879764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05602" y="1447800"/>
            <a:ext cx="2133598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Module 1 (200 L)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ight Brace 11"/>
          <p:cNvSpPr/>
          <p:nvPr/>
        </p:nvSpPr>
        <p:spPr>
          <a:xfrm>
            <a:off x="6172200" y="2701636"/>
            <a:ext cx="457202" cy="879764"/>
          </a:xfrm>
          <a:prstGeom prst="rightBrac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05602" y="2667000"/>
            <a:ext cx="2133598" cy="457200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Module 2 (200 L)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ight Brace 13"/>
          <p:cNvSpPr/>
          <p:nvPr/>
        </p:nvSpPr>
        <p:spPr>
          <a:xfrm>
            <a:off x="6172200" y="3979176"/>
            <a:ext cx="457202" cy="821424"/>
          </a:xfrm>
          <a:prstGeom prst="rightBrac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705602" y="3886200"/>
            <a:ext cx="2133598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Module 3 (200 L)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Right Brace 15"/>
          <p:cNvSpPr/>
          <p:nvPr/>
        </p:nvSpPr>
        <p:spPr>
          <a:xfrm>
            <a:off x="6172200" y="5130969"/>
            <a:ext cx="457202" cy="990599"/>
          </a:xfrm>
          <a:prstGeom prst="rightBrac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705602" y="5130968"/>
            <a:ext cx="2133598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Module 4 (200 L)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05602" y="1905000"/>
            <a:ext cx="2438398" cy="6096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End of Module 1 CA  (MCQ, Theory &amp; Practical)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705602" y="3124200"/>
            <a:ext cx="2438398" cy="609600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End of Module 2 CA  (MCQ, Theory &amp; Practical)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05602" y="4343400"/>
            <a:ext cx="2438398" cy="6096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End of Module 3 CA  (MCQ, Theory &amp; Practical)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691747" y="5562600"/>
            <a:ext cx="2438398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End of Module 4 CA  (MCQ, Theory &amp; Practical)</a:t>
            </a:r>
            <a:endParaRPr lang="en-US" sz="1600" b="1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69471" y="6324600"/>
            <a:ext cx="7460674" cy="381000"/>
            <a:chOff x="1669471" y="6324600"/>
            <a:chExt cx="7460674" cy="381000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1669471" y="6553200"/>
              <a:ext cx="746067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2209800" y="6324600"/>
              <a:ext cx="6248399" cy="381000"/>
            </a:xfrm>
            <a:prstGeom prst="rect">
              <a:avLst/>
            </a:prstGeom>
            <a:solidFill>
              <a:srgbClr val="00B0F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200 Level Promotional Exam (MCQ, Theory, Practical &amp; Viva)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Oval 30"/>
          <p:cNvSpPr/>
          <p:nvPr/>
        </p:nvSpPr>
        <p:spPr>
          <a:xfrm>
            <a:off x="914400" y="1578114"/>
            <a:ext cx="744679" cy="63168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en-US" sz="40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2" name="Oval 31"/>
          <p:cNvSpPr/>
          <p:nvPr/>
        </p:nvSpPr>
        <p:spPr>
          <a:xfrm>
            <a:off x="931720" y="2812822"/>
            <a:ext cx="744679" cy="63168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33" name="Oval 32"/>
          <p:cNvSpPr/>
          <p:nvPr/>
        </p:nvSpPr>
        <p:spPr>
          <a:xfrm>
            <a:off x="897085" y="4114800"/>
            <a:ext cx="744679" cy="63168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34" name="Oval 33"/>
          <p:cNvSpPr/>
          <p:nvPr/>
        </p:nvSpPr>
        <p:spPr>
          <a:xfrm>
            <a:off x="931720" y="5272325"/>
            <a:ext cx="744679" cy="631686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381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500"/>
                            </p:stCondLst>
                            <p:childTnLst>
                              <p:par>
                                <p:cTn id="9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0"/>
                            </p:stCondLst>
                            <p:childTnLst>
                              <p:par>
                                <p:cTn id="10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9471" y="3940313"/>
            <a:ext cx="4726579" cy="707886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2000" b="1" dirty="0" smtClean="0">
                <a:solidFill>
                  <a:schemeClr val="bg1"/>
                </a:solidFill>
              </a:rPr>
              <a:t>Introduction to Neurophysiology</a:t>
            </a:r>
            <a:endParaRPr lang="en-US" sz="2000" b="1" dirty="0">
              <a:solidFill>
                <a:schemeClr val="bg1"/>
              </a:solidFill>
            </a:endParaRPr>
          </a:p>
          <a:p>
            <a:pPr marL="457200" indent="-457200">
              <a:buBlip>
                <a:blip r:embed="rId2"/>
              </a:buBlip>
            </a:pPr>
            <a:r>
              <a:rPr lang="en-US" sz="2000" b="1" dirty="0" smtClean="0">
                <a:solidFill>
                  <a:schemeClr val="bg1"/>
                </a:solidFill>
              </a:rPr>
              <a:t>Special senses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3" algn="ctr"/>
            <a:endParaRPr lang="en-US" sz="2400" b="1" dirty="0" smtClean="0">
              <a:solidFill>
                <a:srgbClr val="FFFF00"/>
              </a:solidFill>
            </a:endParaRPr>
          </a:p>
          <a:p>
            <a:pPr marL="0" lvl="3" algn="ctr"/>
            <a:endParaRPr lang="en-US" sz="2400" b="1" dirty="0">
              <a:solidFill>
                <a:srgbClr val="FFFF00"/>
              </a:solidFill>
            </a:endParaRPr>
          </a:p>
          <a:p>
            <a:pPr marL="0" lvl="3" algn="ctr"/>
            <a:endParaRPr lang="en-US" sz="2400" b="1" dirty="0" smtClean="0">
              <a:solidFill>
                <a:srgbClr val="FFFF00"/>
              </a:solidFill>
            </a:endParaRPr>
          </a:p>
          <a:p>
            <a:pPr marL="0" lvl="3" algn="ctr"/>
            <a:r>
              <a:rPr lang="en-US" sz="2400" b="1" dirty="0" smtClean="0">
                <a:solidFill>
                  <a:srgbClr val="FFFF00"/>
                </a:solidFill>
              </a:rPr>
              <a:t>In </a:t>
            </a:r>
            <a:r>
              <a:rPr lang="en-US" sz="2400" b="1" dirty="0">
                <a:solidFill>
                  <a:srgbClr val="FFFF00"/>
                </a:solidFill>
              </a:rPr>
              <a:t>physiology, you will study the following areas (in modules)</a:t>
            </a:r>
            <a:endParaRPr lang="en-US" altLang="en-US" sz="2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5" name="Rounded Rectangle 2"/>
          <p:cNvSpPr/>
          <p:nvPr/>
        </p:nvSpPr>
        <p:spPr bwMode="gray">
          <a:xfrm>
            <a:off x="114300" y="228600"/>
            <a:ext cx="8915400" cy="5334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3" algn="ctr" eaLnBrk="0" hangingPunct="0"/>
            <a:r>
              <a:rPr lang="en-US" sz="4000" b="1" dirty="0" smtClean="0">
                <a:solidFill>
                  <a:srgbClr val="7030A0"/>
                </a:solidFill>
              </a:rPr>
              <a:t>Structure of the Course </a:t>
            </a:r>
            <a:endParaRPr lang="en-US" altLang="en-US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95003" y="1425714"/>
            <a:ext cx="4800601" cy="707886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2000" b="1" dirty="0">
                <a:solidFill>
                  <a:schemeClr val="bg1"/>
                </a:solidFill>
              </a:rPr>
              <a:t>Reproduction</a:t>
            </a:r>
          </a:p>
          <a:p>
            <a:pPr marL="457200" indent="-457200">
              <a:buBlip>
                <a:blip r:embed="rId2"/>
              </a:buBlip>
            </a:pPr>
            <a:r>
              <a:rPr lang="en-US" sz="2000" b="1" dirty="0" smtClean="0">
                <a:solidFill>
                  <a:schemeClr val="bg1"/>
                </a:solidFill>
              </a:rPr>
              <a:t>Renal Physiology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76400" y="2804240"/>
            <a:ext cx="4719650" cy="523220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2800" b="1" dirty="0" smtClean="0">
                <a:solidFill>
                  <a:schemeClr val="bg1"/>
                </a:solidFill>
              </a:rPr>
              <a:t>Endocrine Physiology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Right Brace 7"/>
          <p:cNvSpPr/>
          <p:nvPr/>
        </p:nvSpPr>
        <p:spPr>
          <a:xfrm>
            <a:off x="6267004" y="1425714"/>
            <a:ext cx="408710" cy="707886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24206" y="1371600"/>
            <a:ext cx="2133598" cy="4572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Module 5 (300 L)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6197337" y="2804240"/>
            <a:ext cx="457202" cy="523220"/>
          </a:xfrm>
          <a:prstGeom prst="rightBrac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654537" y="2590800"/>
            <a:ext cx="2133598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Module 6 (300 L)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ight Brace 11"/>
          <p:cNvSpPr/>
          <p:nvPr/>
        </p:nvSpPr>
        <p:spPr>
          <a:xfrm>
            <a:off x="6172200" y="3940314"/>
            <a:ext cx="503514" cy="707886"/>
          </a:xfrm>
          <a:prstGeom prst="rightBrac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675714" y="3810000"/>
            <a:ext cx="2133598" cy="457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Module 7 (300 L)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659079" y="6248400"/>
            <a:ext cx="7460674" cy="381000"/>
            <a:chOff x="1659079" y="6248400"/>
            <a:chExt cx="7460674" cy="381000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659079" y="6477000"/>
              <a:ext cx="746067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2656607" y="6248400"/>
              <a:ext cx="5486401" cy="381000"/>
            </a:xfrm>
            <a:prstGeom prst="rect">
              <a:avLst/>
            </a:prstGeom>
            <a:solidFill>
              <a:srgbClr val="00B05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b="1" dirty="0" smtClean="0">
                  <a:solidFill>
                    <a:schemeClr val="tx1"/>
                  </a:solidFill>
                </a:rPr>
                <a:t>First Professional MBBS Exam (MCQ, Theory, Practical &amp; Viva)</a:t>
              </a:r>
              <a:endParaRPr lang="en-US" sz="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704109" y="5267980"/>
            <a:ext cx="4691941" cy="523220"/>
          </a:xfrm>
          <a:prstGeom prst="rect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2800" b="1" dirty="0" smtClean="0">
                <a:solidFill>
                  <a:schemeClr val="bg1"/>
                </a:solidFill>
              </a:rPr>
              <a:t>Neurophysiology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Right Brace 16"/>
          <p:cNvSpPr/>
          <p:nvPr/>
        </p:nvSpPr>
        <p:spPr>
          <a:xfrm>
            <a:off x="6172200" y="5267980"/>
            <a:ext cx="457202" cy="523220"/>
          </a:xfrm>
          <a:prstGeom prst="rightBrac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629402" y="5029200"/>
            <a:ext cx="2133598" cy="45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Module 8 (300 L)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05602" y="1752600"/>
            <a:ext cx="2438398" cy="609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End of Module 5 CA  (MCQ, Theory &amp; Practical)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73143" y="3048000"/>
            <a:ext cx="2438398" cy="6096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End of Module 6 CA  (MCQ, Theory &amp; Practical)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2" y="4267200"/>
            <a:ext cx="2438398" cy="6096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End of Module 7 CA  (MCQ, Theory &amp; Practical)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657111" y="5486400"/>
            <a:ext cx="2438398" cy="609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End of Module 8 CA  (MCQ, Theory &amp; Practical)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914400" y="1425714"/>
            <a:ext cx="744679" cy="63168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</a:p>
        </p:txBody>
      </p:sp>
      <p:sp>
        <p:nvSpPr>
          <p:cNvPr id="24" name="Oval 23"/>
          <p:cNvSpPr/>
          <p:nvPr/>
        </p:nvSpPr>
        <p:spPr>
          <a:xfrm>
            <a:off x="898812" y="2750007"/>
            <a:ext cx="744679" cy="63168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6</a:t>
            </a:r>
            <a:endParaRPr lang="en-US" sz="40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5" name="Oval 24"/>
          <p:cNvSpPr/>
          <p:nvPr/>
        </p:nvSpPr>
        <p:spPr>
          <a:xfrm>
            <a:off x="914400" y="3978413"/>
            <a:ext cx="744679" cy="6316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7</a:t>
            </a:r>
            <a:endParaRPr lang="en-US" sz="40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6" name="Oval 25"/>
          <p:cNvSpPr/>
          <p:nvPr/>
        </p:nvSpPr>
        <p:spPr>
          <a:xfrm>
            <a:off x="924792" y="5213747"/>
            <a:ext cx="744679" cy="63168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8</a:t>
            </a:r>
            <a:endParaRPr lang="en-US" sz="40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524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500"/>
                            </p:stCondLst>
                            <p:childTnLst>
                              <p:par>
                                <p:cTn id="9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2"/>
          <p:cNvSpPr/>
          <p:nvPr/>
        </p:nvSpPr>
        <p:spPr bwMode="gray">
          <a:xfrm>
            <a:off x="76200" y="304800"/>
            <a:ext cx="8915400" cy="762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3" algn="ctr" eaLnBrk="0" hangingPunct="0"/>
            <a:r>
              <a:rPr lang="en-US" altLang="en-US" sz="4800" b="1" dirty="0" smtClean="0">
                <a:solidFill>
                  <a:srgbClr val="7030A0"/>
                </a:solidFill>
              </a:rPr>
              <a:t>Physiology Practical</a:t>
            </a:r>
            <a:endParaRPr lang="en-US" altLang="en-US" sz="48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695003" y="2365176"/>
            <a:ext cx="7296597" cy="58477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3200" b="1" dirty="0" smtClean="0">
                <a:solidFill>
                  <a:schemeClr val="bg1"/>
                </a:solidFill>
              </a:rPr>
              <a:t>Main physiology lab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914400" y="2362200"/>
            <a:ext cx="744679" cy="63168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en-US" sz="40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95003" y="3333690"/>
            <a:ext cx="7296597" cy="58477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en-US" sz="3200" b="1" dirty="0" smtClean="0">
                <a:solidFill>
                  <a:schemeClr val="bg1"/>
                </a:solidFill>
              </a:rPr>
              <a:t>Skills lab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914400" y="3330714"/>
            <a:ext cx="744679" cy="63168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endParaRPr lang="en-US" sz="40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790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382713"/>
          </a:xfrm>
          <a:solidFill>
            <a:srgbClr val="002060"/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B0F0"/>
                </a:solidFill>
              </a:rPr>
              <a:t>Recommended Physiology Textbooks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4953000" cy="5486400"/>
          </a:xfrm>
        </p:spPr>
        <p:txBody>
          <a:bodyPr/>
          <a:lstStyle/>
          <a:p>
            <a:pPr eaLnBrk="1" hangingPunct="1">
              <a:buFont typeface="Arial" charset="0"/>
              <a:buBlip>
                <a:blip r:embed="rId2"/>
              </a:buBlip>
            </a:pPr>
            <a:r>
              <a:rPr lang="en-US" sz="2300" b="1" dirty="0" smtClean="0">
                <a:solidFill>
                  <a:srgbClr val="FFFF00"/>
                </a:solidFill>
              </a:rPr>
              <a:t>Guyton and Hall Textbook of Medical Physiology, 12th Edition. By John E. Hall. Publisher: Elsevier, 2011, 1091 pages.</a:t>
            </a:r>
          </a:p>
          <a:p>
            <a:pPr>
              <a:buBlip>
                <a:blip r:embed="rId2"/>
              </a:buBlip>
            </a:pPr>
            <a:r>
              <a:rPr lang="en-US" sz="2300" b="1" dirty="0" err="1">
                <a:solidFill>
                  <a:srgbClr val="FFFF00"/>
                </a:solidFill>
              </a:rPr>
              <a:t>Ganong's</a:t>
            </a:r>
            <a:r>
              <a:rPr lang="en-US" sz="2300" b="1" dirty="0">
                <a:solidFill>
                  <a:srgbClr val="FFFF00"/>
                </a:solidFill>
              </a:rPr>
              <a:t> Review of Medical Physiology, 25th Edition. By Kim E. Barrett,‎ Susan M. Barman,‎ Scott </a:t>
            </a:r>
            <a:r>
              <a:rPr lang="en-US" sz="2300" b="1" dirty="0" err="1">
                <a:solidFill>
                  <a:srgbClr val="FFFF00"/>
                </a:solidFill>
              </a:rPr>
              <a:t>Boitano</a:t>
            </a:r>
            <a:r>
              <a:rPr lang="en-US" sz="2300" b="1" dirty="0">
                <a:solidFill>
                  <a:srgbClr val="FFFF00"/>
                </a:solidFill>
              </a:rPr>
              <a:t>,‎ </a:t>
            </a:r>
            <a:r>
              <a:rPr lang="en-US" sz="2300" b="1" dirty="0" err="1">
                <a:solidFill>
                  <a:srgbClr val="FFFF00"/>
                </a:solidFill>
              </a:rPr>
              <a:t>Heddwen</a:t>
            </a:r>
            <a:r>
              <a:rPr lang="en-US" sz="2300" b="1" dirty="0">
                <a:solidFill>
                  <a:srgbClr val="FFFF00"/>
                </a:solidFill>
              </a:rPr>
              <a:t> L. Brooks. Publisher: McGraw-Hill Education, 2015, 768 pages. </a:t>
            </a:r>
          </a:p>
          <a:p>
            <a:pPr eaLnBrk="1" hangingPunct="1">
              <a:buFont typeface="Arial" charset="0"/>
              <a:buBlip>
                <a:blip r:embed="rId2"/>
              </a:buBlip>
            </a:pPr>
            <a:r>
              <a:rPr lang="en-US" sz="2300" b="1" dirty="0" smtClean="0"/>
              <a:t>Essentials of Medical Physiology. By K. </a:t>
            </a:r>
            <a:r>
              <a:rPr lang="en-US" sz="2300" b="1" dirty="0" err="1" smtClean="0"/>
              <a:t>Sembulingam</a:t>
            </a:r>
            <a:r>
              <a:rPr lang="en-US" sz="2300" b="1" dirty="0" smtClean="0"/>
              <a:t> and </a:t>
            </a:r>
            <a:r>
              <a:rPr lang="en-US" sz="2300" b="1" dirty="0" err="1" smtClean="0"/>
              <a:t>Prema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Sembulingam</a:t>
            </a:r>
            <a:r>
              <a:rPr lang="en-US" sz="2300" b="1" dirty="0" smtClean="0"/>
              <a:t>. Publisher: </a:t>
            </a:r>
            <a:r>
              <a:rPr lang="en-US" sz="2300" b="1" dirty="0" err="1" smtClean="0"/>
              <a:t>Jaypee</a:t>
            </a:r>
            <a:r>
              <a:rPr lang="en-US" sz="2300" b="1" dirty="0" smtClean="0"/>
              <a:t> Brothers, 2012, 1092 pages.</a:t>
            </a:r>
          </a:p>
        </p:txBody>
      </p:sp>
      <p:pic>
        <p:nvPicPr>
          <p:cNvPr id="1026" name="Picture 2" descr="ph0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732" y="4419600"/>
            <a:ext cx="1909762" cy="2339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Guyton and Hall Textbook of Medical Physiolog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1458913"/>
            <a:ext cx="1981200" cy="2808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://accessmedicine.mhmedical.com/data/books/1587/cover_9780071825108_fc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458913"/>
            <a:ext cx="1828800" cy="2808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369129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4"/>
          </a:xfrm>
          <a:solidFill>
            <a:srgbClr val="00206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B0F0"/>
                </a:solidFill>
              </a:rPr>
              <a:t>Text, Written by the Departmental Staff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9292" y="339438"/>
            <a:ext cx="5486401" cy="752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4885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09"/>
            <a:ext cx="9144000" cy="683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631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Группа 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1676400" y="1371600"/>
            <a:chExt cx="7467600" cy="2712719"/>
          </a:xfrm>
          <a:solidFill>
            <a:srgbClr val="002060"/>
          </a:solidFill>
        </p:grpSpPr>
        <p:sp>
          <p:nvSpPr>
            <p:cNvPr id="5" name="Rectangle 10"/>
            <p:cNvSpPr/>
            <p:nvPr/>
          </p:nvSpPr>
          <p:spPr>
            <a:xfrm>
              <a:off x="1676400" y="1371600"/>
              <a:ext cx="7467600" cy="2667193"/>
            </a:xfrm>
            <a:prstGeom prst="rect">
              <a:avLst/>
            </a:prstGeom>
            <a:grpFill/>
            <a:ln w="25400" cap="rnd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8" name="Rectangle 10"/>
            <p:cNvSpPr/>
            <p:nvPr/>
          </p:nvSpPr>
          <p:spPr>
            <a:xfrm>
              <a:off x="1676400" y="4038600"/>
              <a:ext cx="7467600" cy="45719"/>
            </a:xfrm>
            <a:prstGeom prst="rect">
              <a:avLst/>
            </a:prstGeom>
            <a:grpFill/>
            <a:ln w="25400" cap="rnd" cmpd="sng" algn="ctr">
              <a:solidFill>
                <a:srgbClr val="45CDFF"/>
              </a:solidFill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" name="Rectangle 10"/>
            <p:cNvSpPr/>
            <p:nvPr/>
          </p:nvSpPr>
          <p:spPr>
            <a:xfrm>
              <a:off x="1676400" y="1373223"/>
              <a:ext cx="7467600" cy="45719"/>
            </a:xfrm>
            <a:prstGeom prst="rect">
              <a:avLst/>
            </a:prstGeom>
            <a:grpFill/>
            <a:ln w="25400" cap="rnd" cmpd="sng" algn="ctr">
              <a:solidFill>
                <a:srgbClr val="45CDFF"/>
              </a:solidFill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14" name="Title 9"/>
          <p:cNvSpPr txBox="1">
            <a:spLocks/>
          </p:cNvSpPr>
          <p:nvPr/>
        </p:nvSpPr>
        <p:spPr bwMode="auto">
          <a:xfrm>
            <a:off x="1720453" y="2133600"/>
            <a:ext cx="567094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000">
                <a:solidFill>
                  <a:schemeClr val="bg1"/>
                </a:solidFill>
                <a:latin typeface="Franklin Gothic Medium Cond" pitchFamily="34" charset="0"/>
              </a:rPr>
              <a:t>Thank You</a:t>
            </a:r>
          </a:p>
        </p:txBody>
      </p:sp>
      <p:pic>
        <p:nvPicPr>
          <p:cNvPr id="15" name="Picture 87" descr="tree.e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4033313"/>
            <a:ext cx="1526931" cy="16054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6" name="Picture 87" descr="tree.e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356" y="4139871"/>
            <a:ext cx="1526931" cy="16054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7" name="Picture 87" descr="tree.e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464" y="3810001"/>
            <a:ext cx="1526931" cy="19812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9" name="Picture 87" descr="tree.e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669" y="4033313"/>
            <a:ext cx="1526931" cy="16054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20" name="Picture 87" descr="tree.e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156" y="4132122"/>
            <a:ext cx="1526931" cy="16054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21" name="Picture 87" descr="tree.e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395" y="4033313"/>
            <a:ext cx="1526931" cy="16054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3" name="Rectangle 10"/>
          <p:cNvSpPr/>
          <p:nvPr/>
        </p:nvSpPr>
        <p:spPr bwMode="auto">
          <a:xfrm rot="10800000">
            <a:off x="-16074" y="5554040"/>
            <a:ext cx="9144000" cy="1188377"/>
          </a:xfrm>
          <a:prstGeom prst="rect">
            <a:avLst/>
          </a:prstGeom>
          <a:solidFill>
            <a:srgbClr val="002060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2814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95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45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68"/>
          <p:cNvSpPr txBox="1">
            <a:spLocks noChangeArrowheads="1"/>
          </p:cNvSpPr>
          <p:nvPr/>
        </p:nvSpPr>
        <p:spPr bwMode="auto">
          <a:xfrm>
            <a:off x="58057" y="2233308"/>
            <a:ext cx="29091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Assoc. Prof. Dr</a:t>
            </a:r>
            <a:r>
              <a:rPr lang="en-US" sz="2000" b="1" dirty="0">
                <a:solidFill>
                  <a:schemeClr val="bg1"/>
                </a:solidFill>
              </a:rPr>
              <a:t>. </a:t>
            </a:r>
            <a:r>
              <a:rPr lang="en-US" sz="2000" b="1" dirty="0" err="1">
                <a:solidFill>
                  <a:schemeClr val="bg1"/>
                </a:solidFill>
              </a:rPr>
              <a:t>Menizibeya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Osain</a:t>
            </a:r>
            <a:r>
              <a:rPr lang="en-US" sz="2000" b="1" dirty="0">
                <a:solidFill>
                  <a:schemeClr val="bg1"/>
                </a:solidFill>
              </a:rPr>
              <a:t> Welcome MD, </a:t>
            </a:r>
            <a:r>
              <a:rPr lang="en-US" sz="2000" b="1" dirty="0" smtClean="0">
                <a:solidFill>
                  <a:schemeClr val="bg1"/>
                </a:solidFill>
              </a:rPr>
              <a:t>PhD</a:t>
            </a:r>
          </a:p>
        </p:txBody>
      </p:sp>
      <p:sp>
        <p:nvSpPr>
          <p:cNvPr id="4" name="Rectangle 3"/>
          <p:cNvSpPr/>
          <p:nvPr/>
        </p:nvSpPr>
        <p:spPr>
          <a:xfrm>
            <a:off x="3212350" y="2221640"/>
            <a:ext cx="2831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Prof. Dr. </a:t>
            </a:r>
            <a:r>
              <a:rPr lang="en-US" b="1" dirty="0" err="1">
                <a:solidFill>
                  <a:schemeClr val="bg1"/>
                </a:solidFill>
              </a:rPr>
              <a:t>Senol</a:t>
            </a:r>
            <a:r>
              <a:rPr lang="en-US" b="1" dirty="0">
                <a:solidFill>
                  <a:schemeClr val="bg1"/>
                </a:solidFill>
              </a:rPr>
              <a:t> Dane MD, </a:t>
            </a:r>
            <a:r>
              <a:rPr lang="en-US" b="1" dirty="0" smtClean="0">
                <a:solidFill>
                  <a:schemeClr val="bg1"/>
                </a:solidFill>
              </a:rPr>
              <a:t>PhD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16032" y="2221640"/>
            <a:ext cx="2851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Prof. </a:t>
            </a:r>
            <a:r>
              <a:rPr lang="en-GB" b="1" dirty="0" err="1">
                <a:solidFill>
                  <a:schemeClr val="bg1"/>
                </a:solidFill>
              </a:rPr>
              <a:t>Dr.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Goke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Ibironke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smtClean="0">
                <a:solidFill>
                  <a:schemeClr val="bg1"/>
                </a:solidFill>
              </a:rPr>
              <a:t>BSc, MSc, MBBS</a:t>
            </a:r>
            <a:r>
              <a:rPr lang="en-GB" b="1" dirty="0">
                <a:solidFill>
                  <a:schemeClr val="bg1"/>
                </a:solidFill>
              </a:rPr>
              <a:t>, </a:t>
            </a:r>
            <a:r>
              <a:rPr lang="en-GB" b="1" dirty="0" smtClean="0">
                <a:solidFill>
                  <a:schemeClr val="bg1"/>
                </a:solidFill>
              </a:rPr>
              <a:t>MD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702" y="5651169"/>
            <a:ext cx="4236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</a:rPr>
              <a:t>Dr.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smtClean="0">
                <a:solidFill>
                  <a:schemeClr val="bg1"/>
                </a:solidFill>
              </a:rPr>
              <a:t>Akin </a:t>
            </a:r>
            <a:r>
              <a:rPr lang="en-GB" b="1" dirty="0" err="1" smtClean="0">
                <a:solidFill>
                  <a:schemeClr val="bg1"/>
                </a:solidFill>
              </a:rPr>
              <a:t>Olanipekun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Muhammed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BSc</a:t>
            </a:r>
            <a:r>
              <a:rPr lang="en-US" b="1" dirty="0">
                <a:solidFill>
                  <a:schemeClr val="bg1"/>
                </a:solidFill>
              </a:rPr>
              <a:t>, MBBS, </a:t>
            </a:r>
            <a:r>
              <a:rPr lang="en-US" b="1" dirty="0" smtClean="0">
                <a:solidFill>
                  <a:schemeClr val="bg1"/>
                </a:solidFill>
              </a:rPr>
              <a:t>MSc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46368" y="5657671"/>
            <a:ext cx="2061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solidFill>
                  <a:schemeClr val="bg1"/>
                </a:solidFill>
              </a:rPr>
              <a:t>Mr.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Oluwatosin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Oyeniran</a:t>
            </a:r>
            <a:r>
              <a:rPr lang="en-GB" b="1" dirty="0">
                <a:solidFill>
                  <a:schemeClr val="bg1"/>
                </a:solidFill>
              </a:rPr>
              <a:t> BSc, MSc, PDE, PhD (In View</a:t>
            </a:r>
            <a:r>
              <a:rPr lang="en-GB" b="1" dirty="0" smtClean="0">
                <a:solidFill>
                  <a:schemeClr val="bg1"/>
                </a:solidFill>
              </a:rPr>
              <a:t>)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sp-ao.shortpixel.ai/client/to_webp,q_glossy,ret_img,w_500,h_500/https:/www.nileuniversity.edu.ng/wp-content/uploads/Welcom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5" y="76201"/>
            <a:ext cx="2892563" cy="212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p-ao.shortpixel.ai/client/to_webp,q_glossy,ret_img,w_1200,h_857/https:/www.nileuniversity.edu.ng/wp-content/uploads/2021/06/Nile-University-Professor-bags-international-awar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122" y="76201"/>
            <a:ext cx="2850807" cy="212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p-ao.shortpixel.ai/client/to_webp,q_glossy,ret_img,w_500,h_500/https:/www.nileuniversity.edu.ng/wp-content/uploads/Prof.-Ibironke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569" y="76200"/>
            <a:ext cx="2859231" cy="212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Akin Muhammed Olanipeku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352800"/>
            <a:ext cx="2057400" cy="22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Akin Olanipekun - Medical Officer - Katsina State HSMB. | LinkedI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" y="3352800"/>
            <a:ext cx="2255298" cy="229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OLUWATOSIN I OYENIRAN | Nile University of Nigeria - Academia.ed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352800"/>
            <a:ext cx="2269548" cy="234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818" y="3352800"/>
            <a:ext cx="2306782" cy="2298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423063" y="5742097"/>
            <a:ext cx="2328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schemeClr val="bg1"/>
                </a:solidFill>
              </a:rPr>
              <a:t>Dr.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Tijani</a:t>
            </a:r>
            <a:r>
              <a:rPr lang="en-GB" b="1" dirty="0">
                <a:solidFill>
                  <a:schemeClr val="bg1"/>
                </a:solidFill>
              </a:rPr>
              <a:t> Ahmed Mohammed MBBS</a:t>
            </a:r>
          </a:p>
        </p:txBody>
      </p:sp>
    </p:spTree>
    <p:extLst>
      <p:ext uri="{BB962C8B-B14F-4D97-AF65-F5344CB8AC3E}">
        <p14:creationId xmlns:p14="http://schemas.microsoft.com/office/powerpoint/2010/main" val="350690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87"/>
          <p:cNvGrpSpPr/>
          <p:nvPr/>
        </p:nvGrpSpPr>
        <p:grpSpPr>
          <a:xfrm>
            <a:off x="1776798" y="1916832"/>
            <a:ext cx="7211874" cy="418381"/>
            <a:chOff x="457203" y="2743200"/>
            <a:chExt cx="8166649" cy="228600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3500000" scaled="0"/>
          </a:gradFill>
        </p:grpSpPr>
        <p:sp>
          <p:nvSpPr>
            <p:cNvPr id="34" name="Rectangle 1"/>
            <p:cNvSpPr/>
            <p:nvPr/>
          </p:nvSpPr>
          <p:spPr>
            <a:xfrm>
              <a:off x="457203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" name="Rectangle 2"/>
            <p:cNvSpPr/>
            <p:nvPr/>
          </p:nvSpPr>
          <p:spPr>
            <a:xfrm>
              <a:off x="77525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Rectangle 3"/>
            <p:cNvSpPr/>
            <p:nvPr/>
          </p:nvSpPr>
          <p:spPr>
            <a:xfrm>
              <a:off x="109330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7" name="Rectangle 4"/>
            <p:cNvSpPr/>
            <p:nvPr/>
          </p:nvSpPr>
          <p:spPr>
            <a:xfrm>
              <a:off x="1411361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8" name="Rectangle 5"/>
            <p:cNvSpPr/>
            <p:nvPr/>
          </p:nvSpPr>
          <p:spPr>
            <a:xfrm>
              <a:off x="172941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" name="Rectangle 6"/>
            <p:cNvSpPr/>
            <p:nvPr/>
          </p:nvSpPr>
          <p:spPr>
            <a:xfrm>
              <a:off x="204746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0" name="Rectangle 7"/>
            <p:cNvSpPr/>
            <p:nvPr/>
          </p:nvSpPr>
          <p:spPr>
            <a:xfrm>
              <a:off x="2365519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1" name="Rectangle 8"/>
            <p:cNvSpPr/>
            <p:nvPr/>
          </p:nvSpPr>
          <p:spPr>
            <a:xfrm>
              <a:off x="2683571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2" name="Rectangle 9"/>
            <p:cNvSpPr/>
            <p:nvPr/>
          </p:nvSpPr>
          <p:spPr>
            <a:xfrm>
              <a:off x="300162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3" name="Rectangle 10"/>
            <p:cNvSpPr/>
            <p:nvPr/>
          </p:nvSpPr>
          <p:spPr>
            <a:xfrm>
              <a:off x="3319677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4" name="Rectangle 11"/>
            <p:cNvSpPr/>
            <p:nvPr/>
          </p:nvSpPr>
          <p:spPr>
            <a:xfrm>
              <a:off x="3637729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5" name="Rectangle 12"/>
            <p:cNvSpPr/>
            <p:nvPr/>
          </p:nvSpPr>
          <p:spPr>
            <a:xfrm>
              <a:off x="395578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6" name="Rectangle 13"/>
            <p:cNvSpPr/>
            <p:nvPr/>
          </p:nvSpPr>
          <p:spPr>
            <a:xfrm>
              <a:off x="4273835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7" name="Rectangle 14"/>
            <p:cNvSpPr/>
            <p:nvPr/>
          </p:nvSpPr>
          <p:spPr>
            <a:xfrm>
              <a:off x="4591887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8" name="Rectangle 15"/>
            <p:cNvSpPr/>
            <p:nvPr/>
          </p:nvSpPr>
          <p:spPr>
            <a:xfrm>
              <a:off x="490994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" name="Rectangle 16"/>
            <p:cNvSpPr/>
            <p:nvPr/>
          </p:nvSpPr>
          <p:spPr>
            <a:xfrm>
              <a:off x="522799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" name="Rectangle 17"/>
            <p:cNvSpPr/>
            <p:nvPr/>
          </p:nvSpPr>
          <p:spPr>
            <a:xfrm>
              <a:off x="5546045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1" name="Rectangle 18"/>
            <p:cNvSpPr/>
            <p:nvPr/>
          </p:nvSpPr>
          <p:spPr>
            <a:xfrm>
              <a:off x="586409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2" name="Rectangle 19"/>
            <p:cNvSpPr/>
            <p:nvPr/>
          </p:nvSpPr>
          <p:spPr>
            <a:xfrm>
              <a:off x="6182151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3" name="Rectangle 20"/>
            <p:cNvSpPr/>
            <p:nvPr/>
          </p:nvSpPr>
          <p:spPr>
            <a:xfrm>
              <a:off x="6500205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4" name="Rectangle 21"/>
            <p:cNvSpPr/>
            <p:nvPr/>
          </p:nvSpPr>
          <p:spPr>
            <a:xfrm>
              <a:off x="6818259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5" name="Rectangle 22"/>
            <p:cNvSpPr/>
            <p:nvPr/>
          </p:nvSpPr>
          <p:spPr>
            <a:xfrm>
              <a:off x="7136313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6" name="Rectangle 23"/>
            <p:cNvSpPr/>
            <p:nvPr/>
          </p:nvSpPr>
          <p:spPr>
            <a:xfrm>
              <a:off x="7454367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7" name="Rectangle 24"/>
            <p:cNvSpPr/>
            <p:nvPr/>
          </p:nvSpPr>
          <p:spPr>
            <a:xfrm>
              <a:off x="7772419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8" name="Rectangle 48"/>
            <p:cNvSpPr/>
            <p:nvPr/>
          </p:nvSpPr>
          <p:spPr>
            <a:xfrm>
              <a:off x="807721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9" name="Rectangle 49"/>
            <p:cNvSpPr/>
            <p:nvPr/>
          </p:nvSpPr>
          <p:spPr>
            <a:xfrm>
              <a:off x="839525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60" name="Group 30"/>
          <p:cNvGrpSpPr/>
          <p:nvPr/>
        </p:nvGrpSpPr>
        <p:grpSpPr>
          <a:xfrm>
            <a:off x="1899747" y="1916832"/>
            <a:ext cx="1224453" cy="295187"/>
            <a:chOff x="685800" y="3581400"/>
            <a:chExt cx="1500808" cy="228600"/>
          </a:xfrm>
          <a:solidFill>
            <a:srgbClr val="FFC000"/>
          </a:solidFill>
        </p:grpSpPr>
        <p:sp>
          <p:nvSpPr>
            <p:cNvPr id="61" name="Rectangle 25"/>
            <p:cNvSpPr/>
            <p:nvPr/>
          </p:nvSpPr>
          <p:spPr>
            <a:xfrm>
              <a:off x="685800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2" name="Rectangle 26"/>
            <p:cNvSpPr/>
            <p:nvPr/>
          </p:nvSpPr>
          <p:spPr>
            <a:xfrm>
              <a:off x="1003852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3" name="Rectangle 27"/>
            <p:cNvSpPr/>
            <p:nvPr/>
          </p:nvSpPr>
          <p:spPr>
            <a:xfrm>
              <a:off x="1321904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4" name="Rectangle 28"/>
            <p:cNvSpPr/>
            <p:nvPr/>
          </p:nvSpPr>
          <p:spPr>
            <a:xfrm>
              <a:off x="1639956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5" name="Rectangle 29"/>
            <p:cNvSpPr/>
            <p:nvPr/>
          </p:nvSpPr>
          <p:spPr>
            <a:xfrm>
              <a:off x="1958008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66" name="Group 33"/>
          <p:cNvGrpSpPr/>
          <p:nvPr/>
        </p:nvGrpSpPr>
        <p:grpSpPr>
          <a:xfrm>
            <a:off x="4618429" y="1916832"/>
            <a:ext cx="1500808" cy="295187"/>
            <a:chOff x="685800" y="3581400"/>
            <a:chExt cx="1500808" cy="228600"/>
          </a:xfrm>
          <a:solidFill>
            <a:srgbClr val="FFC000"/>
          </a:solidFill>
        </p:grpSpPr>
        <p:sp>
          <p:nvSpPr>
            <p:cNvPr id="67" name="Rectangle 34"/>
            <p:cNvSpPr/>
            <p:nvPr/>
          </p:nvSpPr>
          <p:spPr>
            <a:xfrm>
              <a:off x="685800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8" name="Rectangle 35"/>
            <p:cNvSpPr/>
            <p:nvPr/>
          </p:nvSpPr>
          <p:spPr>
            <a:xfrm>
              <a:off x="1003852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9" name="Rectangle 36"/>
            <p:cNvSpPr/>
            <p:nvPr/>
          </p:nvSpPr>
          <p:spPr>
            <a:xfrm>
              <a:off x="1321904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0" name="Rectangle 37"/>
            <p:cNvSpPr/>
            <p:nvPr/>
          </p:nvSpPr>
          <p:spPr>
            <a:xfrm>
              <a:off x="1639956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1" name="Rectangle 38"/>
            <p:cNvSpPr/>
            <p:nvPr/>
          </p:nvSpPr>
          <p:spPr>
            <a:xfrm>
              <a:off x="1958008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82" name="Group 92"/>
          <p:cNvGrpSpPr>
            <a:grpSpLocks/>
          </p:cNvGrpSpPr>
          <p:nvPr/>
        </p:nvGrpSpPr>
        <p:grpSpPr bwMode="auto">
          <a:xfrm>
            <a:off x="1764451" y="2380435"/>
            <a:ext cx="7295412" cy="4477565"/>
            <a:chOff x="2667001" y="3606957"/>
            <a:chExt cx="1752598" cy="6119279"/>
          </a:xfrm>
        </p:grpSpPr>
        <p:cxnSp>
          <p:nvCxnSpPr>
            <p:cNvPr id="83" name="Straight Connector 70"/>
            <p:cNvCxnSpPr/>
            <p:nvPr/>
          </p:nvCxnSpPr>
          <p:spPr>
            <a:xfrm>
              <a:off x="2669967" y="3628748"/>
              <a:ext cx="173620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86" name="TextBox 68"/>
            <p:cNvSpPr txBox="1">
              <a:spLocks noChangeArrowheads="1"/>
            </p:cNvSpPr>
            <p:nvPr/>
          </p:nvSpPr>
          <p:spPr bwMode="auto">
            <a:xfrm>
              <a:off x="2713240" y="3775751"/>
              <a:ext cx="1706359" cy="4248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457200" indent="-457200" eaLnBrk="1" hangingPunct="1">
                <a:buFont typeface="Wingdings" pitchFamily="2" charset="2"/>
                <a:buChar char="ü"/>
              </a:pPr>
              <a:r>
                <a:rPr lang="en-US" sz="2800" b="1" dirty="0" smtClean="0">
                  <a:solidFill>
                    <a:schemeClr val="bg1"/>
                  </a:solidFill>
                </a:rPr>
                <a:t>Physiology </a:t>
              </a:r>
              <a:r>
                <a:rPr lang="en-US" sz="2800" b="1" dirty="0">
                  <a:solidFill>
                    <a:schemeClr val="bg1"/>
                  </a:solidFill>
                </a:rPr>
                <a:t>is a word formed from the Greek words “</a:t>
              </a:r>
              <a:r>
                <a:rPr lang="en-US" sz="2800" b="1" dirty="0" err="1">
                  <a:solidFill>
                    <a:schemeClr val="bg1"/>
                  </a:solidFill>
                </a:rPr>
                <a:t>physis</a:t>
              </a:r>
              <a:r>
                <a:rPr lang="en-US" sz="2800" b="1" dirty="0">
                  <a:solidFill>
                    <a:schemeClr val="bg1"/>
                  </a:solidFill>
                </a:rPr>
                <a:t>” meaning nature and “logos” meaning study. </a:t>
              </a:r>
              <a:endParaRPr lang="en-US" sz="2800" b="1" dirty="0" smtClean="0">
                <a:solidFill>
                  <a:schemeClr val="bg1"/>
                </a:solidFill>
              </a:endParaRPr>
            </a:p>
            <a:p>
              <a:pPr eaLnBrk="1" hangingPunct="1"/>
              <a:endParaRPr lang="en-US" sz="2800" b="1" dirty="0">
                <a:solidFill>
                  <a:schemeClr val="bg1"/>
                </a:solidFill>
              </a:endParaRPr>
            </a:p>
            <a:p>
              <a:pPr marL="457200" indent="-457200" eaLnBrk="1" hangingPunct="1">
                <a:buFont typeface="Wingdings" pitchFamily="2" charset="2"/>
                <a:buChar char="ü"/>
              </a:pPr>
              <a:r>
                <a:rPr lang="en-US" sz="2800" b="1" i="1" dirty="0" smtClean="0">
                  <a:solidFill>
                    <a:schemeClr val="bg1"/>
                  </a:solidFill>
                </a:rPr>
                <a:t>Therefore</a:t>
              </a:r>
              <a:r>
                <a:rPr lang="en-US" sz="2800" b="1" i="1" dirty="0">
                  <a:solidFill>
                    <a:schemeClr val="bg1"/>
                  </a:solidFill>
                </a:rPr>
                <a:t>, physiology can be defined as the study of nature and the essence of life processes. </a:t>
              </a:r>
              <a:endParaRPr lang="en-US" sz="2800" b="1" i="1" dirty="0" smtClean="0">
                <a:solidFill>
                  <a:schemeClr val="bg1"/>
                </a:solidFill>
              </a:endParaRPr>
            </a:p>
          </p:txBody>
        </p:sp>
        <p:cxnSp>
          <p:nvCxnSpPr>
            <p:cNvPr id="85" name="Straight Connector 84"/>
            <p:cNvCxnSpPr/>
            <p:nvPr/>
          </p:nvCxnSpPr>
          <p:spPr>
            <a:xfrm>
              <a:off x="2667001" y="3606957"/>
              <a:ext cx="9357" cy="611927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106"/>
          <p:cNvGrpSpPr>
            <a:grpSpLocks/>
          </p:cNvGrpSpPr>
          <p:nvPr/>
        </p:nvGrpSpPr>
        <p:grpSpPr bwMode="auto">
          <a:xfrm>
            <a:off x="3944752" y="45745"/>
            <a:ext cx="4842046" cy="1306806"/>
            <a:chOff x="3714544" y="5410200"/>
            <a:chExt cx="1181953" cy="1143000"/>
          </a:xfrm>
        </p:grpSpPr>
        <p:sp>
          <p:nvSpPr>
            <p:cNvPr id="93" name="Rounded Rectangle 107"/>
            <p:cNvSpPr/>
            <p:nvPr/>
          </p:nvSpPr>
          <p:spPr>
            <a:xfrm>
              <a:off x="3714544" y="5410200"/>
              <a:ext cx="1181953" cy="1143000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94" name="Rounded Rectangle 108"/>
            <p:cNvSpPr/>
            <p:nvPr/>
          </p:nvSpPr>
          <p:spPr>
            <a:xfrm>
              <a:off x="3779594" y="5448858"/>
              <a:ext cx="1057805" cy="105924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95" name="Rounded Rectangle 109"/>
            <p:cNvSpPr/>
            <p:nvPr/>
          </p:nvSpPr>
          <p:spPr>
            <a:xfrm>
              <a:off x="3781386" y="5501640"/>
              <a:ext cx="1044245" cy="966893"/>
            </a:xfrm>
            <a:prstGeom prst="roundRect">
              <a:avLst/>
            </a:prstGeom>
            <a:gradFill>
              <a:gsLst>
                <a:gs pos="0">
                  <a:srgbClr val="FFFF00"/>
                </a:gs>
                <a:gs pos="100000">
                  <a:srgbClr val="FFC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35883" name="TextBox 83"/>
            <p:cNvSpPr txBox="1">
              <a:spLocks noChangeArrowheads="1"/>
            </p:cNvSpPr>
            <p:nvPr/>
          </p:nvSpPr>
          <p:spPr bwMode="auto">
            <a:xfrm>
              <a:off x="3802388" y="5638798"/>
              <a:ext cx="1009127" cy="565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sz="3600" dirty="0" smtClean="0">
                  <a:latin typeface="Impact" pitchFamily="34" charset="0"/>
                </a:rPr>
                <a:t>What is physiology?</a:t>
              </a:r>
              <a:endParaRPr lang="en-US" sz="3600" dirty="0">
                <a:latin typeface="Impact" pitchFamily="34" charset="0"/>
              </a:endParaRPr>
            </a:p>
          </p:txBody>
        </p:sp>
        <p:sp>
          <p:nvSpPr>
            <p:cNvPr id="97" name="Rounded Rectangle 26"/>
            <p:cNvSpPr/>
            <p:nvPr/>
          </p:nvSpPr>
          <p:spPr bwMode="auto">
            <a:xfrm>
              <a:off x="3760037" y="5531330"/>
              <a:ext cx="1055679" cy="5489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endParaRPr lang="en-GB" sz="44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1712913" y="457200"/>
            <a:ext cx="1944687" cy="895350"/>
            <a:chOff x="1712913" y="628650"/>
            <a:chExt cx="1944687" cy="895350"/>
          </a:xfrm>
        </p:grpSpPr>
        <p:grpSp>
          <p:nvGrpSpPr>
            <p:cNvPr id="79" name="Group 100"/>
            <p:cNvGrpSpPr>
              <a:grpSpLocks/>
            </p:cNvGrpSpPr>
            <p:nvPr/>
          </p:nvGrpSpPr>
          <p:grpSpPr bwMode="auto">
            <a:xfrm>
              <a:off x="1712913" y="628650"/>
              <a:ext cx="1944687" cy="895350"/>
              <a:chOff x="3733800" y="1600200"/>
              <a:chExt cx="976224" cy="1143000"/>
            </a:xfrm>
          </p:grpSpPr>
          <p:sp>
            <p:nvSpPr>
              <p:cNvPr id="80" name="Rounded Rectangle 101"/>
              <p:cNvSpPr/>
              <p:nvPr/>
            </p:nvSpPr>
            <p:spPr>
              <a:xfrm>
                <a:off x="3733800" y="1600200"/>
                <a:ext cx="976224" cy="1143000"/>
              </a:xfrm>
              <a:prstGeom prst="roundRect">
                <a:avLst/>
              </a:prstGeom>
              <a:gradFill flip="none" rotWithShape="1">
                <a:gsLst>
                  <a:gs pos="0">
                    <a:srgbClr val="CBCBCB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81" name="Rounded Rectangle 102"/>
              <p:cNvSpPr/>
              <p:nvPr/>
            </p:nvSpPr>
            <p:spPr>
              <a:xfrm>
                <a:off x="3779224" y="1638706"/>
                <a:ext cx="902908" cy="105990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35876" name="TextBox 104"/>
              <p:cNvSpPr txBox="1">
                <a:spLocks noChangeArrowheads="1"/>
              </p:cNvSpPr>
              <p:nvPr/>
            </p:nvSpPr>
            <p:spPr bwMode="auto">
              <a:xfrm>
                <a:off x="3856293" y="1850787"/>
                <a:ext cx="799541" cy="6418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3200">
                    <a:solidFill>
                      <a:schemeClr val="bg1"/>
                    </a:solidFill>
                    <a:latin typeface="Impact" pitchFamily="34" charset="0"/>
                  </a:rPr>
                  <a:t>Задачи</a:t>
                </a:r>
                <a:endParaRPr lang="en-US" sz="3200">
                  <a:solidFill>
                    <a:schemeClr val="bg1"/>
                  </a:solidFill>
                  <a:latin typeface="Impact" pitchFamily="34" charset="0"/>
                </a:endParaRPr>
              </a:p>
            </p:txBody>
          </p:sp>
          <p:sp>
            <p:nvSpPr>
              <p:cNvPr id="87" name="Rounded Rectangle 26"/>
              <p:cNvSpPr/>
              <p:nvPr/>
            </p:nvSpPr>
            <p:spPr bwMode="auto">
              <a:xfrm>
                <a:off x="3805523" y="1894057"/>
                <a:ext cx="850311" cy="5492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56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90000"/>
                  </a:lnSpc>
                  <a:defRPr/>
                </a:pPr>
                <a:endParaRPr lang="en-GB" sz="2400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7" name="Rounded Rectangle 109"/>
            <p:cNvSpPr/>
            <p:nvPr/>
          </p:nvSpPr>
          <p:spPr bwMode="auto">
            <a:xfrm>
              <a:off x="1866664" y="741611"/>
              <a:ext cx="1695389" cy="664210"/>
            </a:xfrm>
            <a:prstGeom prst="roundRect">
              <a:avLst/>
            </a:prstGeom>
            <a:gradFill>
              <a:gsLst>
                <a:gs pos="0">
                  <a:srgbClr val="FFFF00"/>
                </a:gs>
                <a:gs pos="100000">
                  <a:srgbClr val="FFC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 dirty="0">
                <a:solidFill>
                  <a:schemeClr val="tx1"/>
                </a:solidFill>
                <a:latin typeface="Impac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442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6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60"/>
                                  </p:stCondLst>
                                  <p:childTnLst>
                                    <p:animMotion origin="layout" path="M -0.00538 0.00208 L 0.24462 0.00208 " pathEditMode="relative" rAng="0" ptsTypes="AA">
                                      <p:cBhvr>
                                        <p:cTn id="17" dur="6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5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60"/>
                                  </p:stCondLst>
                                  <p:childTnLst>
                                    <p:animMotion origin="layout" path="M -0.00538 0.00208 L 0.24462 0.00208 " pathEditMode="relative" rAng="0" ptsTypes="AA">
                                      <p:cBhvr>
                                        <p:cTn id="24" dur="6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5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87"/>
          <p:cNvGrpSpPr/>
          <p:nvPr/>
        </p:nvGrpSpPr>
        <p:grpSpPr>
          <a:xfrm>
            <a:off x="1776798" y="1916832"/>
            <a:ext cx="7211874" cy="418381"/>
            <a:chOff x="457203" y="2743200"/>
            <a:chExt cx="8166649" cy="228600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3500000" scaled="0"/>
          </a:gradFill>
        </p:grpSpPr>
        <p:sp>
          <p:nvSpPr>
            <p:cNvPr id="34" name="Rectangle 1"/>
            <p:cNvSpPr/>
            <p:nvPr/>
          </p:nvSpPr>
          <p:spPr>
            <a:xfrm>
              <a:off x="457203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" name="Rectangle 2"/>
            <p:cNvSpPr/>
            <p:nvPr/>
          </p:nvSpPr>
          <p:spPr>
            <a:xfrm>
              <a:off x="77525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Rectangle 3"/>
            <p:cNvSpPr/>
            <p:nvPr/>
          </p:nvSpPr>
          <p:spPr>
            <a:xfrm>
              <a:off x="109330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7" name="Rectangle 4"/>
            <p:cNvSpPr/>
            <p:nvPr/>
          </p:nvSpPr>
          <p:spPr>
            <a:xfrm>
              <a:off x="1411361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8" name="Rectangle 5"/>
            <p:cNvSpPr/>
            <p:nvPr/>
          </p:nvSpPr>
          <p:spPr>
            <a:xfrm>
              <a:off x="172941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" name="Rectangle 6"/>
            <p:cNvSpPr/>
            <p:nvPr/>
          </p:nvSpPr>
          <p:spPr>
            <a:xfrm>
              <a:off x="204746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0" name="Rectangle 7"/>
            <p:cNvSpPr/>
            <p:nvPr/>
          </p:nvSpPr>
          <p:spPr>
            <a:xfrm>
              <a:off x="2365519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1" name="Rectangle 8"/>
            <p:cNvSpPr/>
            <p:nvPr/>
          </p:nvSpPr>
          <p:spPr>
            <a:xfrm>
              <a:off x="2683571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2" name="Rectangle 9"/>
            <p:cNvSpPr/>
            <p:nvPr/>
          </p:nvSpPr>
          <p:spPr>
            <a:xfrm>
              <a:off x="300162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3" name="Rectangle 10"/>
            <p:cNvSpPr/>
            <p:nvPr/>
          </p:nvSpPr>
          <p:spPr>
            <a:xfrm>
              <a:off x="3319677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4" name="Rectangle 11"/>
            <p:cNvSpPr/>
            <p:nvPr/>
          </p:nvSpPr>
          <p:spPr>
            <a:xfrm>
              <a:off x="3637729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5" name="Rectangle 12"/>
            <p:cNvSpPr/>
            <p:nvPr/>
          </p:nvSpPr>
          <p:spPr>
            <a:xfrm>
              <a:off x="395578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6" name="Rectangle 13"/>
            <p:cNvSpPr/>
            <p:nvPr/>
          </p:nvSpPr>
          <p:spPr>
            <a:xfrm>
              <a:off x="4273835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7" name="Rectangle 14"/>
            <p:cNvSpPr/>
            <p:nvPr/>
          </p:nvSpPr>
          <p:spPr>
            <a:xfrm>
              <a:off x="4591887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8" name="Rectangle 15"/>
            <p:cNvSpPr/>
            <p:nvPr/>
          </p:nvSpPr>
          <p:spPr>
            <a:xfrm>
              <a:off x="490994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" name="Rectangle 16"/>
            <p:cNvSpPr/>
            <p:nvPr/>
          </p:nvSpPr>
          <p:spPr>
            <a:xfrm>
              <a:off x="522799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" name="Rectangle 17"/>
            <p:cNvSpPr/>
            <p:nvPr/>
          </p:nvSpPr>
          <p:spPr>
            <a:xfrm>
              <a:off x="5546045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1" name="Rectangle 18"/>
            <p:cNvSpPr/>
            <p:nvPr/>
          </p:nvSpPr>
          <p:spPr>
            <a:xfrm>
              <a:off x="586409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2" name="Rectangle 19"/>
            <p:cNvSpPr/>
            <p:nvPr/>
          </p:nvSpPr>
          <p:spPr>
            <a:xfrm>
              <a:off x="6182151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3" name="Rectangle 20"/>
            <p:cNvSpPr/>
            <p:nvPr/>
          </p:nvSpPr>
          <p:spPr>
            <a:xfrm>
              <a:off x="6500205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4" name="Rectangle 21"/>
            <p:cNvSpPr/>
            <p:nvPr/>
          </p:nvSpPr>
          <p:spPr>
            <a:xfrm>
              <a:off x="6818259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5" name="Rectangle 22"/>
            <p:cNvSpPr/>
            <p:nvPr/>
          </p:nvSpPr>
          <p:spPr>
            <a:xfrm>
              <a:off x="7136313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6" name="Rectangle 23"/>
            <p:cNvSpPr/>
            <p:nvPr/>
          </p:nvSpPr>
          <p:spPr>
            <a:xfrm>
              <a:off x="7454367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7" name="Rectangle 24"/>
            <p:cNvSpPr/>
            <p:nvPr/>
          </p:nvSpPr>
          <p:spPr>
            <a:xfrm>
              <a:off x="7772419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8" name="Rectangle 48"/>
            <p:cNvSpPr/>
            <p:nvPr/>
          </p:nvSpPr>
          <p:spPr>
            <a:xfrm>
              <a:off x="807721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9" name="Rectangle 49"/>
            <p:cNvSpPr/>
            <p:nvPr/>
          </p:nvSpPr>
          <p:spPr>
            <a:xfrm>
              <a:off x="839525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60" name="Group 30"/>
          <p:cNvGrpSpPr/>
          <p:nvPr/>
        </p:nvGrpSpPr>
        <p:grpSpPr>
          <a:xfrm>
            <a:off x="1899747" y="1916832"/>
            <a:ext cx="1224453" cy="295187"/>
            <a:chOff x="685800" y="3581400"/>
            <a:chExt cx="1500808" cy="228600"/>
          </a:xfrm>
          <a:solidFill>
            <a:srgbClr val="FFC000"/>
          </a:solidFill>
        </p:grpSpPr>
        <p:sp>
          <p:nvSpPr>
            <p:cNvPr id="61" name="Rectangle 25"/>
            <p:cNvSpPr/>
            <p:nvPr/>
          </p:nvSpPr>
          <p:spPr>
            <a:xfrm>
              <a:off x="685800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2" name="Rectangle 26"/>
            <p:cNvSpPr/>
            <p:nvPr/>
          </p:nvSpPr>
          <p:spPr>
            <a:xfrm>
              <a:off x="1003852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3" name="Rectangle 27"/>
            <p:cNvSpPr/>
            <p:nvPr/>
          </p:nvSpPr>
          <p:spPr>
            <a:xfrm>
              <a:off x="1321904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4" name="Rectangle 28"/>
            <p:cNvSpPr/>
            <p:nvPr/>
          </p:nvSpPr>
          <p:spPr>
            <a:xfrm>
              <a:off x="1639956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5" name="Rectangle 29"/>
            <p:cNvSpPr/>
            <p:nvPr/>
          </p:nvSpPr>
          <p:spPr>
            <a:xfrm>
              <a:off x="1958008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66" name="Group 33"/>
          <p:cNvGrpSpPr/>
          <p:nvPr/>
        </p:nvGrpSpPr>
        <p:grpSpPr>
          <a:xfrm>
            <a:off x="4618429" y="1916832"/>
            <a:ext cx="1500808" cy="295187"/>
            <a:chOff x="685800" y="3581400"/>
            <a:chExt cx="1500808" cy="228600"/>
          </a:xfrm>
          <a:solidFill>
            <a:srgbClr val="FFC000"/>
          </a:solidFill>
        </p:grpSpPr>
        <p:sp>
          <p:nvSpPr>
            <p:cNvPr id="67" name="Rectangle 34"/>
            <p:cNvSpPr/>
            <p:nvPr/>
          </p:nvSpPr>
          <p:spPr>
            <a:xfrm>
              <a:off x="685800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8" name="Rectangle 35"/>
            <p:cNvSpPr/>
            <p:nvPr/>
          </p:nvSpPr>
          <p:spPr>
            <a:xfrm>
              <a:off x="1003852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9" name="Rectangle 36"/>
            <p:cNvSpPr/>
            <p:nvPr/>
          </p:nvSpPr>
          <p:spPr>
            <a:xfrm>
              <a:off x="1321904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0" name="Rectangle 37"/>
            <p:cNvSpPr/>
            <p:nvPr/>
          </p:nvSpPr>
          <p:spPr>
            <a:xfrm>
              <a:off x="1639956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1" name="Rectangle 38"/>
            <p:cNvSpPr/>
            <p:nvPr/>
          </p:nvSpPr>
          <p:spPr>
            <a:xfrm>
              <a:off x="1958008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82" name="Group 92"/>
          <p:cNvGrpSpPr>
            <a:grpSpLocks/>
          </p:cNvGrpSpPr>
          <p:nvPr/>
        </p:nvGrpSpPr>
        <p:grpSpPr bwMode="auto">
          <a:xfrm>
            <a:off x="1764451" y="2362200"/>
            <a:ext cx="7295412" cy="4495800"/>
            <a:chOff x="2667001" y="3582036"/>
            <a:chExt cx="1752598" cy="6144200"/>
          </a:xfrm>
        </p:grpSpPr>
        <p:cxnSp>
          <p:nvCxnSpPr>
            <p:cNvPr id="83" name="Straight Connector 70"/>
            <p:cNvCxnSpPr/>
            <p:nvPr/>
          </p:nvCxnSpPr>
          <p:spPr>
            <a:xfrm>
              <a:off x="3073224" y="3582036"/>
              <a:ext cx="133294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86" name="TextBox 68"/>
            <p:cNvSpPr txBox="1">
              <a:spLocks noChangeArrowheads="1"/>
            </p:cNvSpPr>
            <p:nvPr/>
          </p:nvSpPr>
          <p:spPr bwMode="auto">
            <a:xfrm>
              <a:off x="2713240" y="3658390"/>
              <a:ext cx="1706359" cy="5615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457200" indent="-457200" eaLnBrk="1" hangingPunct="1">
                <a:buFont typeface="Wingdings" pitchFamily="2" charset="2"/>
                <a:buChar char="ü"/>
              </a:pPr>
              <a:r>
                <a:rPr lang="en-US" sz="2800" b="1" dirty="0" smtClean="0">
                  <a:solidFill>
                    <a:schemeClr val="bg1"/>
                  </a:solidFill>
                </a:rPr>
                <a:t>In </a:t>
              </a:r>
              <a:r>
                <a:rPr lang="en-US" sz="2800" b="1" dirty="0">
                  <a:solidFill>
                    <a:schemeClr val="bg1"/>
                  </a:solidFill>
                </a:rPr>
                <a:t>a broader view, physiology means the study of life processes and functions and their dynamics at the molecular, cellular, tissue, organ, system and organismal levels. </a:t>
              </a:r>
              <a:endParaRPr lang="en-US" sz="2800" b="1" dirty="0" smtClean="0">
                <a:solidFill>
                  <a:schemeClr val="bg1"/>
                </a:solidFill>
              </a:endParaRPr>
            </a:p>
            <a:p>
              <a:pPr marL="457200" indent="-457200" eaLnBrk="1" hangingPunct="1">
                <a:buFont typeface="Wingdings" pitchFamily="2" charset="2"/>
                <a:buChar char="ü"/>
              </a:pPr>
              <a:endParaRPr lang="en-US" sz="900" b="1" dirty="0" smtClean="0">
                <a:solidFill>
                  <a:schemeClr val="bg1"/>
                </a:solidFill>
              </a:endParaRPr>
            </a:p>
            <a:p>
              <a:pPr marL="457200" indent="-457200" eaLnBrk="1" hangingPunct="1">
                <a:buFont typeface="Wingdings" pitchFamily="2" charset="2"/>
                <a:buChar char="ü"/>
              </a:pPr>
              <a:r>
                <a:rPr lang="en-US" sz="2800" b="1" dirty="0" smtClean="0">
                  <a:solidFill>
                    <a:schemeClr val="bg1"/>
                  </a:solidFill>
                </a:rPr>
                <a:t>It </a:t>
              </a:r>
              <a:r>
                <a:rPr lang="en-US" sz="2800" b="1" dirty="0">
                  <a:solidFill>
                    <a:schemeClr val="bg1"/>
                  </a:solidFill>
                </a:rPr>
                <a:t>is the science of the life of an organism as a whole, its interactions with the environment and the dynamics of life processes. </a:t>
              </a:r>
              <a:endParaRPr lang="en-US" sz="2800" b="1" dirty="0" smtClean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cxnSp>
          <p:nvCxnSpPr>
            <p:cNvPr id="85" name="Straight Connector 84"/>
            <p:cNvCxnSpPr/>
            <p:nvPr/>
          </p:nvCxnSpPr>
          <p:spPr>
            <a:xfrm>
              <a:off x="2667001" y="3606957"/>
              <a:ext cx="9357" cy="611927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106"/>
          <p:cNvGrpSpPr>
            <a:grpSpLocks/>
          </p:cNvGrpSpPr>
          <p:nvPr/>
        </p:nvGrpSpPr>
        <p:grpSpPr bwMode="auto">
          <a:xfrm>
            <a:off x="3944752" y="45745"/>
            <a:ext cx="4842046" cy="1306806"/>
            <a:chOff x="3714544" y="5410200"/>
            <a:chExt cx="1181953" cy="1143000"/>
          </a:xfrm>
        </p:grpSpPr>
        <p:sp>
          <p:nvSpPr>
            <p:cNvPr id="93" name="Rounded Rectangle 107"/>
            <p:cNvSpPr/>
            <p:nvPr/>
          </p:nvSpPr>
          <p:spPr>
            <a:xfrm>
              <a:off x="3714544" y="5410200"/>
              <a:ext cx="1181953" cy="1143000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94" name="Rounded Rectangle 108"/>
            <p:cNvSpPr/>
            <p:nvPr/>
          </p:nvSpPr>
          <p:spPr>
            <a:xfrm>
              <a:off x="3779594" y="5448858"/>
              <a:ext cx="1057805" cy="105924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95" name="Rounded Rectangle 109"/>
            <p:cNvSpPr/>
            <p:nvPr/>
          </p:nvSpPr>
          <p:spPr>
            <a:xfrm>
              <a:off x="3781386" y="5501640"/>
              <a:ext cx="1044245" cy="966893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35883" name="TextBox 83"/>
            <p:cNvSpPr txBox="1">
              <a:spLocks noChangeArrowheads="1"/>
            </p:cNvSpPr>
            <p:nvPr/>
          </p:nvSpPr>
          <p:spPr bwMode="auto">
            <a:xfrm>
              <a:off x="3802388" y="5638798"/>
              <a:ext cx="1009127" cy="565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sz="3600" dirty="0" smtClean="0">
                  <a:latin typeface="Impact" pitchFamily="34" charset="0"/>
                </a:rPr>
                <a:t>What is physiology?</a:t>
              </a:r>
              <a:endParaRPr lang="en-US" sz="3600" dirty="0">
                <a:latin typeface="Impact" pitchFamily="34" charset="0"/>
              </a:endParaRPr>
            </a:p>
          </p:txBody>
        </p:sp>
        <p:sp>
          <p:nvSpPr>
            <p:cNvPr id="97" name="Rounded Rectangle 26"/>
            <p:cNvSpPr/>
            <p:nvPr/>
          </p:nvSpPr>
          <p:spPr bwMode="auto">
            <a:xfrm>
              <a:off x="3760037" y="5531330"/>
              <a:ext cx="1055679" cy="5489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56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endParaRPr lang="en-GB" sz="44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endParaRPr>
            </a:p>
          </p:txBody>
        </p:sp>
      </p:grpSp>
      <p:cxnSp>
        <p:nvCxnSpPr>
          <p:cNvPr id="113" name="Straight Connector 70"/>
          <p:cNvCxnSpPr/>
          <p:nvPr/>
        </p:nvCxnSpPr>
        <p:spPr bwMode="auto">
          <a:xfrm>
            <a:off x="1590675" y="2362200"/>
            <a:ext cx="191452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1712913" y="457200"/>
            <a:ext cx="1944687" cy="895350"/>
            <a:chOff x="1712913" y="628650"/>
            <a:chExt cx="1944687" cy="895350"/>
          </a:xfrm>
        </p:grpSpPr>
        <p:grpSp>
          <p:nvGrpSpPr>
            <p:cNvPr id="79" name="Group 100"/>
            <p:cNvGrpSpPr>
              <a:grpSpLocks/>
            </p:cNvGrpSpPr>
            <p:nvPr/>
          </p:nvGrpSpPr>
          <p:grpSpPr bwMode="auto">
            <a:xfrm>
              <a:off x="1712913" y="628650"/>
              <a:ext cx="1944687" cy="895350"/>
              <a:chOff x="3733800" y="1600200"/>
              <a:chExt cx="976224" cy="1143000"/>
            </a:xfrm>
          </p:grpSpPr>
          <p:sp>
            <p:nvSpPr>
              <p:cNvPr id="80" name="Rounded Rectangle 101"/>
              <p:cNvSpPr/>
              <p:nvPr/>
            </p:nvSpPr>
            <p:spPr>
              <a:xfrm>
                <a:off x="3733800" y="1600200"/>
                <a:ext cx="976224" cy="1143000"/>
              </a:xfrm>
              <a:prstGeom prst="roundRect">
                <a:avLst/>
              </a:prstGeom>
              <a:gradFill flip="none" rotWithShape="1">
                <a:gsLst>
                  <a:gs pos="0">
                    <a:srgbClr val="CBCBCB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189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81" name="Rounded Rectangle 102"/>
              <p:cNvSpPr/>
              <p:nvPr/>
            </p:nvSpPr>
            <p:spPr>
              <a:xfrm>
                <a:off x="3779224" y="1638706"/>
                <a:ext cx="902908" cy="105990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35876" name="TextBox 104"/>
              <p:cNvSpPr txBox="1">
                <a:spLocks noChangeArrowheads="1"/>
              </p:cNvSpPr>
              <p:nvPr/>
            </p:nvSpPr>
            <p:spPr bwMode="auto">
              <a:xfrm>
                <a:off x="3856293" y="1850787"/>
                <a:ext cx="799541" cy="6418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sz="3200">
                    <a:solidFill>
                      <a:schemeClr val="bg1"/>
                    </a:solidFill>
                    <a:latin typeface="Impact" pitchFamily="34" charset="0"/>
                  </a:rPr>
                  <a:t>Задачи</a:t>
                </a:r>
                <a:endParaRPr lang="en-US" sz="3200">
                  <a:solidFill>
                    <a:schemeClr val="bg1"/>
                  </a:solidFill>
                  <a:latin typeface="Impact" pitchFamily="34" charset="0"/>
                </a:endParaRPr>
              </a:p>
            </p:txBody>
          </p:sp>
          <p:sp>
            <p:nvSpPr>
              <p:cNvPr id="87" name="Rounded Rectangle 26"/>
              <p:cNvSpPr/>
              <p:nvPr/>
            </p:nvSpPr>
            <p:spPr bwMode="auto">
              <a:xfrm>
                <a:off x="3805523" y="1894057"/>
                <a:ext cx="850311" cy="5492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56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90000"/>
                  </a:lnSpc>
                  <a:defRPr/>
                </a:pPr>
                <a:endParaRPr lang="en-GB" sz="2400" dirty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7" name="Rounded Rectangle 109"/>
            <p:cNvSpPr/>
            <p:nvPr/>
          </p:nvSpPr>
          <p:spPr bwMode="auto">
            <a:xfrm>
              <a:off x="1866664" y="741611"/>
              <a:ext cx="1695389" cy="66421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 dirty="0">
                <a:solidFill>
                  <a:schemeClr val="tx1"/>
                </a:solidFill>
                <a:latin typeface="Impac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93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6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6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60"/>
                                  </p:stCondLst>
                                  <p:childTnLst>
                                    <p:animMotion origin="layout" path="M -0.00538 0.00208 L 0.24462 0.00208 " pathEditMode="relative" rAng="0" ptsTypes="AA">
                                      <p:cBhvr>
                                        <p:cTn id="17" dur="6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5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60"/>
                                  </p:stCondLst>
                                  <p:childTnLst>
                                    <p:animMotion origin="layout" path="M -0.00538 0.00208 L 0.24462 0.00208 " pathEditMode="relative" rAng="0" ptsTypes="AA">
                                      <p:cBhvr>
                                        <p:cTn id="24" dur="6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5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87"/>
          <p:cNvGrpSpPr/>
          <p:nvPr/>
        </p:nvGrpSpPr>
        <p:grpSpPr>
          <a:xfrm>
            <a:off x="573573" y="2121508"/>
            <a:ext cx="8494227" cy="310727"/>
            <a:chOff x="457200" y="2743200"/>
            <a:chExt cx="8166652" cy="228600"/>
          </a:xfr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0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13500000" scaled="0"/>
          </a:gradFill>
        </p:grpSpPr>
        <p:sp>
          <p:nvSpPr>
            <p:cNvPr id="2" name="Rectangle 1"/>
            <p:cNvSpPr/>
            <p:nvPr/>
          </p:nvSpPr>
          <p:spPr>
            <a:xfrm>
              <a:off x="45720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77525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09330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41135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72940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4746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36551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68356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0161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1966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63772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5577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27382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9187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0992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22798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4603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86408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182136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500188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81824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13629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454344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77240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8077200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395252" y="27432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33" name="Group 88"/>
          <p:cNvGrpSpPr>
            <a:grpSpLocks/>
          </p:cNvGrpSpPr>
          <p:nvPr/>
        </p:nvGrpSpPr>
        <p:grpSpPr bwMode="auto">
          <a:xfrm>
            <a:off x="200025" y="2578100"/>
            <a:ext cx="1484860" cy="4279900"/>
            <a:chOff x="428662" y="3281175"/>
            <a:chExt cx="1268618" cy="4280514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457145" y="3287526"/>
              <a:ext cx="0" cy="427416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455788" y="3281175"/>
              <a:ext cx="1234242" cy="640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274" name="TextBox 62"/>
            <p:cNvSpPr txBox="1">
              <a:spLocks noChangeArrowheads="1"/>
            </p:cNvSpPr>
            <p:nvPr/>
          </p:nvSpPr>
          <p:spPr bwMode="auto">
            <a:xfrm>
              <a:off x="428662" y="3287584"/>
              <a:ext cx="1268618" cy="181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sz="2800" b="1">
                <a:latin typeface="Calibri" pitchFamily="34" charset="0"/>
              </a:endParaRPr>
            </a:p>
            <a:p>
              <a:pPr eaLnBrk="1" hangingPunct="1"/>
              <a:endParaRPr lang="ru-RU" sz="2800" b="1">
                <a:latin typeface="Calibri" pitchFamily="34" charset="0"/>
              </a:endParaRPr>
            </a:p>
            <a:p>
              <a:pPr eaLnBrk="1" hangingPunct="1"/>
              <a:endParaRPr lang="ru-RU" sz="2800" b="1">
                <a:latin typeface="Calibri" pitchFamily="34" charset="0"/>
              </a:endParaRPr>
            </a:p>
            <a:p>
              <a:pPr eaLnBrk="1" hangingPunct="1"/>
              <a:endParaRPr lang="ru-RU" sz="2800" b="1">
                <a:latin typeface="Calibri" pitchFamily="34" charset="0"/>
              </a:endParaRPr>
            </a:p>
          </p:txBody>
        </p:sp>
      </p:grpSp>
      <p:grpSp>
        <p:nvGrpSpPr>
          <p:cNvPr id="34" name="Group 92"/>
          <p:cNvGrpSpPr>
            <a:grpSpLocks/>
          </p:cNvGrpSpPr>
          <p:nvPr/>
        </p:nvGrpSpPr>
        <p:grpSpPr bwMode="auto">
          <a:xfrm>
            <a:off x="2141538" y="2565400"/>
            <a:ext cx="6881812" cy="4292600"/>
            <a:chOff x="2582291" y="3575195"/>
            <a:chExt cx="1837309" cy="5401478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2583562" y="3579190"/>
              <a:ext cx="1760596" cy="199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270" name="TextBox 68"/>
            <p:cNvSpPr txBox="1">
              <a:spLocks noChangeArrowheads="1"/>
            </p:cNvSpPr>
            <p:nvPr/>
          </p:nvSpPr>
          <p:spPr bwMode="auto">
            <a:xfrm>
              <a:off x="2615286" y="3658392"/>
              <a:ext cx="1804314" cy="1975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457200" indent="-457200" eaLnBrk="1" hangingPunct="1">
                <a:buBlip>
                  <a:blip r:embed="rId3"/>
                </a:buBlip>
              </a:pPr>
              <a:r>
                <a:rPr lang="en-US" sz="2400" b="1" dirty="0" smtClean="0">
                  <a:solidFill>
                    <a:srgbClr val="00B050"/>
                  </a:solidFill>
                </a:rPr>
                <a:t>Physiology </a:t>
              </a:r>
              <a:r>
                <a:rPr lang="en-US" sz="2400" b="1" dirty="0" smtClean="0">
                  <a:solidFill>
                    <a:srgbClr val="00B050"/>
                  </a:solidFill>
                </a:rPr>
                <a:t>can also be defined </a:t>
              </a:r>
              <a:r>
                <a:rPr lang="en-US" sz="2400" b="1" dirty="0">
                  <a:solidFill>
                    <a:srgbClr val="00B050"/>
                  </a:solidFill>
                </a:rPr>
                <a:t>as the scientific study of functions and </a:t>
              </a:r>
              <a:r>
                <a:rPr lang="en-US" sz="2400" b="1" dirty="0" smtClean="0">
                  <a:solidFill>
                    <a:srgbClr val="00B050"/>
                  </a:solidFill>
                </a:rPr>
                <a:t>mechanisms, </a:t>
              </a:r>
              <a:r>
                <a:rPr lang="en-US" sz="2400" b="1" dirty="0">
                  <a:solidFill>
                    <a:srgbClr val="00B050"/>
                  </a:solidFill>
                </a:rPr>
                <a:t>which work within a living system. </a:t>
              </a:r>
              <a:r>
                <a:rPr lang="en-US" sz="2400" b="1" i="1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(Recommended definition</a:t>
              </a:r>
              <a:r>
                <a:rPr lang="en-US" sz="2400" b="1" i="1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)</a:t>
              </a:r>
              <a:r>
                <a:rPr lang="en-US" sz="2400" b="1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.</a:t>
              </a:r>
              <a:endPara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  <p:cxnSp>
          <p:nvCxnSpPr>
            <p:cNvPr id="85" name="Straight Connector 84"/>
            <p:cNvCxnSpPr/>
            <p:nvPr/>
          </p:nvCxnSpPr>
          <p:spPr>
            <a:xfrm>
              <a:off x="2582291" y="3575195"/>
              <a:ext cx="5510" cy="5401478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30"/>
          <p:cNvGrpSpPr/>
          <p:nvPr/>
        </p:nvGrpSpPr>
        <p:grpSpPr>
          <a:xfrm>
            <a:off x="609600" y="2162848"/>
            <a:ext cx="1500808" cy="228600"/>
            <a:chOff x="685800" y="3581400"/>
            <a:chExt cx="1500808" cy="228600"/>
          </a:xfrm>
          <a:solidFill>
            <a:srgbClr val="FFC000"/>
          </a:solidFill>
        </p:grpSpPr>
        <p:sp>
          <p:nvSpPr>
            <p:cNvPr id="26" name="Rectangle 25"/>
            <p:cNvSpPr/>
            <p:nvPr/>
          </p:nvSpPr>
          <p:spPr>
            <a:xfrm>
              <a:off x="685800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003852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321904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639956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958008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51" name="Group 33"/>
          <p:cNvGrpSpPr/>
          <p:nvPr/>
        </p:nvGrpSpPr>
        <p:grpSpPr>
          <a:xfrm>
            <a:off x="4666194" y="2162572"/>
            <a:ext cx="1500808" cy="228600"/>
            <a:chOff x="685800" y="3581400"/>
            <a:chExt cx="1500808" cy="228600"/>
          </a:xfrm>
          <a:solidFill>
            <a:srgbClr val="FFC000"/>
          </a:solidFill>
        </p:grpSpPr>
        <p:sp>
          <p:nvSpPr>
            <p:cNvPr id="35" name="Rectangle 34"/>
            <p:cNvSpPr/>
            <p:nvPr/>
          </p:nvSpPr>
          <p:spPr>
            <a:xfrm>
              <a:off x="685800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003852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321904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639956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958008" y="3581400"/>
              <a:ext cx="228600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grpSp>
        <p:nvGrpSpPr>
          <p:cNvPr id="59" name="Group 100"/>
          <p:cNvGrpSpPr>
            <a:grpSpLocks/>
          </p:cNvGrpSpPr>
          <p:nvPr/>
        </p:nvGrpSpPr>
        <p:grpSpPr bwMode="auto">
          <a:xfrm>
            <a:off x="1676399" y="381000"/>
            <a:ext cx="1944688" cy="895350"/>
            <a:chOff x="4521155" y="601094"/>
            <a:chExt cx="976224" cy="1143000"/>
          </a:xfrm>
        </p:grpSpPr>
        <p:sp>
          <p:nvSpPr>
            <p:cNvPr id="102" name="Rounded Rectangle 101"/>
            <p:cNvSpPr/>
            <p:nvPr/>
          </p:nvSpPr>
          <p:spPr>
            <a:xfrm>
              <a:off x="4521155" y="601094"/>
              <a:ext cx="976224" cy="1143000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3" name="Rounded Rectangle 102"/>
            <p:cNvSpPr/>
            <p:nvPr/>
          </p:nvSpPr>
          <p:spPr>
            <a:xfrm>
              <a:off x="4566582" y="639597"/>
              <a:ext cx="902907" cy="10599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04" name="Rounded Rectangle 103"/>
            <p:cNvSpPr/>
            <p:nvPr/>
          </p:nvSpPr>
          <p:spPr>
            <a:xfrm>
              <a:off x="4612574" y="692533"/>
              <a:ext cx="825128" cy="966893"/>
            </a:xfrm>
            <a:prstGeom prst="roundRect">
              <a:avLst/>
            </a:prstGeom>
            <a:gradFill>
              <a:gsLst>
                <a:gs pos="0">
                  <a:srgbClr val="45CDFF"/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2267" name="TextBox 104"/>
            <p:cNvSpPr txBox="1">
              <a:spLocks noChangeArrowheads="1"/>
            </p:cNvSpPr>
            <p:nvPr/>
          </p:nvSpPr>
          <p:spPr bwMode="auto">
            <a:xfrm>
              <a:off x="4659985" y="753494"/>
              <a:ext cx="799541" cy="746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sz="3200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</p:grpSp>
      <p:grpSp>
        <p:nvGrpSpPr>
          <p:cNvPr id="107" name="Group 100"/>
          <p:cNvGrpSpPr>
            <a:grpSpLocks/>
          </p:cNvGrpSpPr>
          <p:nvPr/>
        </p:nvGrpSpPr>
        <p:grpSpPr bwMode="auto">
          <a:xfrm>
            <a:off x="454025" y="2689225"/>
            <a:ext cx="1289050" cy="595313"/>
            <a:chOff x="2901827" y="1448545"/>
            <a:chExt cx="2344545" cy="807065"/>
          </a:xfrm>
        </p:grpSpPr>
        <p:sp>
          <p:nvSpPr>
            <p:cNvPr id="113" name="Rounded Rectangle 114"/>
            <p:cNvSpPr/>
            <p:nvPr/>
          </p:nvSpPr>
          <p:spPr>
            <a:xfrm>
              <a:off x="2901827" y="1448545"/>
              <a:ext cx="2344545" cy="807065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14" name="Rounded Rectangle 115"/>
            <p:cNvSpPr/>
            <p:nvPr/>
          </p:nvSpPr>
          <p:spPr>
            <a:xfrm>
              <a:off x="2948025" y="1487284"/>
              <a:ext cx="2240600" cy="76832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20" name="Rounded Rectangle 116"/>
            <p:cNvSpPr/>
            <p:nvPr/>
          </p:nvSpPr>
          <p:spPr>
            <a:xfrm>
              <a:off x="3080844" y="1538936"/>
              <a:ext cx="2090456" cy="561717"/>
            </a:xfrm>
            <a:prstGeom prst="roundRect">
              <a:avLst/>
            </a:prstGeom>
            <a:gradFill>
              <a:gsLst>
                <a:gs pos="0">
                  <a:srgbClr val="30F050"/>
                </a:gs>
                <a:gs pos="100000">
                  <a:srgbClr val="01AF0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52260" name="TextBox 120"/>
            <p:cNvSpPr txBox="1">
              <a:spLocks noChangeArrowheads="1"/>
            </p:cNvSpPr>
            <p:nvPr/>
          </p:nvSpPr>
          <p:spPr bwMode="auto">
            <a:xfrm>
              <a:off x="3173955" y="1600200"/>
              <a:ext cx="1856113" cy="500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</p:grpSp>
      <p:grpSp>
        <p:nvGrpSpPr>
          <p:cNvPr id="129" name="Group 106"/>
          <p:cNvGrpSpPr>
            <a:grpSpLocks/>
          </p:cNvGrpSpPr>
          <p:nvPr/>
        </p:nvGrpSpPr>
        <p:grpSpPr bwMode="auto">
          <a:xfrm>
            <a:off x="452438" y="4267200"/>
            <a:ext cx="1277937" cy="495300"/>
            <a:chOff x="3774540" y="5410584"/>
            <a:chExt cx="914739" cy="864431"/>
          </a:xfrm>
        </p:grpSpPr>
        <p:sp>
          <p:nvSpPr>
            <p:cNvPr id="130" name="Rounded Rectangle 107"/>
            <p:cNvSpPr/>
            <p:nvPr/>
          </p:nvSpPr>
          <p:spPr>
            <a:xfrm>
              <a:off x="3774540" y="5410584"/>
              <a:ext cx="902240" cy="864431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31" name="Rounded Rectangle 108"/>
            <p:cNvSpPr/>
            <p:nvPr/>
          </p:nvSpPr>
          <p:spPr>
            <a:xfrm>
              <a:off x="3779085" y="5449373"/>
              <a:ext cx="857923" cy="82010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32" name="Rounded Rectangle 109"/>
            <p:cNvSpPr/>
            <p:nvPr/>
          </p:nvSpPr>
          <p:spPr>
            <a:xfrm>
              <a:off x="3825241" y="5534232"/>
              <a:ext cx="788002" cy="631635"/>
            </a:xfrm>
            <a:prstGeom prst="roundRect">
              <a:avLst/>
            </a:prstGeom>
            <a:gradFill>
              <a:gsLst>
                <a:gs pos="0">
                  <a:srgbClr val="FFFF00"/>
                </a:gs>
                <a:gs pos="100000">
                  <a:srgbClr val="FFC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52255" name="TextBox 132"/>
            <p:cNvSpPr txBox="1">
              <a:spLocks noChangeArrowheads="1"/>
            </p:cNvSpPr>
            <p:nvPr/>
          </p:nvSpPr>
          <p:spPr bwMode="auto">
            <a:xfrm>
              <a:off x="3810333" y="5530571"/>
              <a:ext cx="878946" cy="644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dirty="0">
                <a:latin typeface="Impact" pitchFamily="34" charset="0"/>
              </a:endParaRPr>
            </a:p>
          </p:txBody>
        </p:sp>
      </p:grpSp>
      <p:grpSp>
        <p:nvGrpSpPr>
          <p:cNvPr id="141" name="Group 100"/>
          <p:cNvGrpSpPr>
            <a:grpSpLocks/>
          </p:cNvGrpSpPr>
          <p:nvPr/>
        </p:nvGrpSpPr>
        <p:grpSpPr bwMode="auto">
          <a:xfrm>
            <a:off x="452438" y="5791200"/>
            <a:ext cx="1341437" cy="690562"/>
            <a:chOff x="3733800" y="1598342"/>
            <a:chExt cx="1480549" cy="1041822"/>
          </a:xfrm>
        </p:grpSpPr>
        <p:sp>
          <p:nvSpPr>
            <p:cNvPr id="142" name="Rounded Rectangle 101"/>
            <p:cNvSpPr/>
            <p:nvPr/>
          </p:nvSpPr>
          <p:spPr>
            <a:xfrm>
              <a:off x="3733800" y="1598342"/>
              <a:ext cx="1480549" cy="1041822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43" name="Rounded Rectangle 102"/>
            <p:cNvSpPr/>
            <p:nvPr/>
          </p:nvSpPr>
          <p:spPr>
            <a:xfrm>
              <a:off x="3779355" y="1639056"/>
              <a:ext cx="1394695" cy="79992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144" name="Rounded Rectangle 103"/>
            <p:cNvSpPr/>
            <p:nvPr/>
          </p:nvSpPr>
          <p:spPr>
            <a:xfrm>
              <a:off x="3825239" y="1691640"/>
              <a:ext cx="1262920" cy="618442"/>
            </a:xfrm>
            <a:prstGeom prst="roundRect">
              <a:avLst/>
            </a:prstGeom>
            <a:gradFill>
              <a:gsLst>
                <a:gs pos="0">
                  <a:srgbClr val="45CDFF"/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/>
            </a:p>
          </p:txBody>
        </p:sp>
        <p:sp>
          <p:nvSpPr>
            <p:cNvPr id="52248" name="TextBox 144"/>
            <p:cNvSpPr txBox="1">
              <a:spLocks noChangeArrowheads="1"/>
            </p:cNvSpPr>
            <p:nvPr/>
          </p:nvSpPr>
          <p:spPr bwMode="auto">
            <a:xfrm>
              <a:off x="3891134" y="1752598"/>
              <a:ext cx="1184909" cy="557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endParaRPr lang="en-US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</p:grpSp>
      <p:grpSp>
        <p:nvGrpSpPr>
          <p:cNvPr id="87" name="Group 100"/>
          <p:cNvGrpSpPr>
            <a:grpSpLocks/>
          </p:cNvGrpSpPr>
          <p:nvPr/>
        </p:nvGrpSpPr>
        <p:grpSpPr bwMode="auto">
          <a:xfrm>
            <a:off x="3729394" y="76200"/>
            <a:ext cx="4359758" cy="1261686"/>
            <a:chOff x="3733800" y="1600198"/>
            <a:chExt cx="1828112" cy="1143027"/>
          </a:xfrm>
        </p:grpSpPr>
        <p:sp>
          <p:nvSpPr>
            <p:cNvPr id="88" name="Rounded Rectangle 101"/>
            <p:cNvSpPr/>
            <p:nvPr/>
          </p:nvSpPr>
          <p:spPr>
            <a:xfrm>
              <a:off x="3733800" y="1600200"/>
              <a:ext cx="1828112" cy="1143025"/>
            </a:xfrm>
            <a:prstGeom prst="roundRect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89" name="Rounded Rectangle 102"/>
            <p:cNvSpPr/>
            <p:nvPr/>
          </p:nvSpPr>
          <p:spPr>
            <a:xfrm>
              <a:off x="3779014" y="1639166"/>
              <a:ext cx="1719354" cy="10580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90" name="Rounded Rectangle 103"/>
            <p:cNvSpPr/>
            <p:nvPr/>
          </p:nvSpPr>
          <p:spPr>
            <a:xfrm>
              <a:off x="3825239" y="1691639"/>
              <a:ext cx="1640747" cy="966893"/>
            </a:xfrm>
            <a:prstGeom prst="roundRect">
              <a:avLst/>
            </a:prstGeom>
            <a:gradFill>
              <a:gsLst>
                <a:gs pos="0">
                  <a:srgbClr val="45CDFF"/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sp>
          <p:nvSpPr>
            <p:cNvPr id="52241" name="TextBox 90"/>
            <p:cNvSpPr txBox="1">
              <a:spLocks noChangeArrowheads="1"/>
            </p:cNvSpPr>
            <p:nvPr/>
          </p:nvSpPr>
          <p:spPr bwMode="auto">
            <a:xfrm>
              <a:off x="3891132" y="1600198"/>
              <a:ext cx="1607380" cy="1087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sz="3600" dirty="0" smtClean="0">
                  <a:solidFill>
                    <a:schemeClr val="bg1"/>
                  </a:solidFill>
                  <a:latin typeface="Impact" pitchFamily="34" charset="0"/>
                </a:rPr>
                <a:t>What is physiology?</a:t>
              </a:r>
              <a:endParaRPr lang="en-US" sz="3600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685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9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9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9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1" fill="hold" nodeType="withEffect">
                                  <p:stCondLst>
                                    <p:cond delay="9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9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90"/>
                                  </p:stCondLst>
                                  <p:childTnLst>
                                    <p:animMotion origin="layout" path="M -0.00538 0.00208 L 0.24462 0.00208 " pathEditMode="relative" rAng="0" ptsTypes="AA">
                                      <p:cBhvr>
                                        <p:cTn id="26" dur="9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48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9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8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9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8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90"/>
                                  </p:stCondLst>
                                  <p:childTnLst>
                                    <p:animMotion origin="layout" path="M -0.00538 0.00208 L 0.24462 0.00208 " pathEditMode="relative" rAng="0" ptsTypes="AA">
                                      <p:cBhvr>
                                        <p:cTn id="33" dur="9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66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9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8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910"/>
                            </p:stCondLst>
                            <p:childTnLst>
                              <p:par>
                                <p:cTn id="4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160"/>
                            </p:stCondLst>
                            <p:childTnLst>
                              <p:par>
                                <p:cTn id="4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0808"/>
          </a:xfrm>
          <a:prstGeom prst="rect">
            <a:avLst/>
          </a:prstGeom>
          <a:ln>
            <a:solidFill>
              <a:srgbClr val="0070C0"/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Rounded Rectangle 2"/>
          <p:cNvSpPr/>
          <p:nvPr/>
        </p:nvSpPr>
        <p:spPr bwMode="gray">
          <a:xfrm>
            <a:off x="1676400" y="304800"/>
            <a:ext cx="7315200" cy="7620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3" algn="ctr" eaLnBrk="0" hangingPunct="0"/>
            <a:r>
              <a:rPr lang="en-US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Calibri" pitchFamily="34" charset="0"/>
              </a:rPr>
              <a:t>Brief History</a:t>
            </a:r>
            <a:endParaRPr lang="en-US" altLang="en-US" sz="5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288299" y="1447800"/>
            <a:ext cx="6779501" cy="1692772"/>
            <a:chOff x="2743200" y="2590798"/>
            <a:chExt cx="4724400" cy="3208935"/>
          </a:xfrm>
        </p:grpSpPr>
        <p:sp>
          <p:nvSpPr>
            <p:cNvPr id="29" name="Rounded Rectangle 28"/>
            <p:cNvSpPr/>
            <p:nvPr/>
          </p:nvSpPr>
          <p:spPr>
            <a:xfrm>
              <a:off x="2743200" y="2590798"/>
              <a:ext cx="4724400" cy="3208935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895600" y="2590800"/>
              <a:ext cx="4572000" cy="320893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sz="2600" b="1" i="1" dirty="0">
                  <a:solidFill>
                    <a:srgbClr val="002060"/>
                  </a:solidFill>
                </a:rPr>
                <a:t>The word “physiology” was first used by the Greek philosophers more than 2500 years ago to mean “the inquiry into the nature of things”.</a:t>
              </a:r>
            </a:p>
          </p:txBody>
        </p:sp>
      </p:grpSp>
      <p:sp>
        <p:nvSpPr>
          <p:cNvPr id="31" name="Oval 30"/>
          <p:cNvSpPr>
            <a:spLocks noChangeAspect="1"/>
          </p:cNvSpPr>
          <p:nvPr/>
        </p:nvSpPr>
        <p:spPr>
          <a:xfrm>
            <a:off x="1752600" y="205740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288299" y="3313092"/>
            <a:ext cx="6779501" cy="954108"/>
            <a:chOff x="2743200" y="2590798"/>
            <a:chExt cx="4724400" cy="1987618"/>
          </a:xfrm>
        </p:grpSpPr>
        <p:sp>
          <p:nvSpPr>
            <p:cNvPr id="19" name="Rounded Rectangle 18"/>
            <p:cNvSpPr/>
            <p:nvPr/>
          </p:nvSpPr>
          <p:spPr>
            <a:xfrm>
              <a:off x="2743200" y="2590798"/>
              <a:ext cx="4724400" cy="1987618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895600" y="2590800"/>
              <a:ext cx="4572000" cy="198761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sz="2800" b="1" dirty="0" smtClean="0">
                  <a:solidFill>
                    <a:srgbClr val="002060"/>
                  </a:solidFill>
                </a:rPr>
                <a:t>This view of physiology continued until the Renaissance. </a:t>
              </a:r>
              <a:endParaRPr lang="en-US" sz="2600" b="1" dirty="0" smtClean="0">
                <a:solidFill>
                  <a:srgbClr val="002060"/>
                </a:solidFill>
              </a:endParaRPr>
            </a:p>
          </p:txBody>
        </p:sp>
      </p:grpSp>
      <p:sp>
        <p:nvSpPr>
          <p:cNvPr id="33" name="Oval 32"/>
          <p:cNvSpPr>
            <a:spLocks noChangeAspect="1"/>
          </p:cNvSpPr>
          <p:nvPr/>
        </p:nvSpPr>
        <p:spPr>
          <a:xfrm>
            <a:off x="1752600" y="350520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288299" y="4419600"/>
            <a:ext cx="6779501" cy="1815882"/>
            <a:chOff x="2743200" y="2273315"/>
            <a:chExt cx="4724400" cy="3782883"/>
          </a:xfrm>
        </p:grpSpPr>
        <p:sp>
          <p:nvSpPr>
            <p:cNvPr id="35" name="Rounded Rectangle 34"/>
            <p:cNvSpPr/>
            <p:nvPr/>
          </p:nvSpPr>
          <p:spPr>
            <a:xfrm>
              <a:off x="2743200" y="2346734"/>
              <a:ext cx="4724400" cy="3709464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895600" y="2273315"/>
              <a:ext cx="4572000" cy="378288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en-US" sz="2800" b="1" dirty="0" smtClean="0">
                  <a:solidFill>
                    <a:srgbClr val="002060"/>
                  </a:solidFill>
                </a:rPr>
                <a:t>During </a:t>
              </a:r>
              <a:r>
                <a:rPr lang="en-US" sz="2800" b="1" dirty="0">
                  <a:solidFill>
                    <a:srgbClr val="002060"/>
                  </a:solidFill>
                </a:rPr>
                <a:t>and after the 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Renaissance</a:t>
              </a:r>
              <a:r>
                <a:rPr lang="en-US" sz="2800" b="1" dirty="0">
                  <a:solidFill>
                    <a:srgbClr val="002060"/>
                  </a:solidFill>
                </a:rPr>
                <a:t>, the use of “physiology” included functions of human organs and 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systems. </a:t>
              </a:r>
              <a:endParaRPr lang="en-US" sz="2600" b="1" dirty="0" smtClean="0">
                <a:solidFill>
                  <a:srgbClr val="002060"/>
                </a:solidFill>
              </a:endParaRPr>
            </a:p>
          </p:txBody>
        </p:sp>
      </p:grpSp>
      <p:sp>
        <p:nvSpPr>
          <p:cNvPr id="37" name="Oval 36"/>
          <p:cNvSpPr>
            <a:spLocks noChangeAspect="1"/>
          </p:cNvSpPr>
          <p:nvPr/>
        </p:nvSpPr>
        <p:spPr>
          <a:xfrm>
            <a:off x="1752600" y="5029200"/>
            <a:ext cx="533400" cy="533400"/>
          </a:xfrm>
          <a:prstGeom prst="ellipse">
            <a:avLst/>
          </a:prstGeom>
          <a:solidFill>
            <a:srgbClr val="FFFF00"/>
          </a:solidFill>
          <a:ln w="762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95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1" grpId="0" animBg="1"/>
      <p:bldP spid="33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3"/>
          <p:cNvGrpSpPr>
            <a:grpSpLocks/>
          </p:cNvGrpSpPr>
          <p:nvPr/>
        </p:nvGrpSpPr>
        <p:grpSpPr bwMode="auto">
          <a:xfrm>
            <a:off x="-127397" y="8039100"/>
            <a:ext cx="9144001" cy="1676400"/>
            <a:chOff x="0" y="2086"/>
            <a:chExt cx="5760" cy="1056"/>
          </a:xfrm>
        </p:grpSpPr>
        <p:sp>
          <p:nvSpPr>
            <p:cNvPr id="5144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noProof="1"/>
            </a:p>
          </p:txBody>
        </p:sp>
      </p:grpSp>
      <p:sp>
        <p:nvSpPr>
          <p:cNvPr id="4" name="Freeform 7"/>
          <p:cNvSpPr>
            <a:spLocks noEditPoints="1"/>
          </p:cNvSpPr>
          <p:nvPr/>
        </p:nvSpPr>
        <p:spPr bwMode="auto">
          <a:xfrm>
            <a:off x="179014" y="1828800"/>
            <a:ext cx="3630985" cy="4876800"/>
          </a:xfrm>
          <a:custGeom>
            <a:avLst/>
            <a:gdLst>
              <a:gd name="T0" fmla="*/ 1744663 w 1888"/>
              <a:gd name="T1" fmla="*/ 298450 h 1250"/>
              <a:gd name="T2" fmla="*/ 1744663 w 1888"/>
              <a:gd name="T3" fmla="*/ 234950 h 1250"/>
              <a:gd name="T4" fmla="*/ 1506537 w 1888"/>
              <a:gd name="T5" fmla="*/ 0 h 1250"/>
              <a:gd name="T6" fmla="*/ 1271588 w 1888"/>
              <a:gd name="T7" fmla="*/ 234950 h 1250"/>
              <a:gd name="T8" fmla="*/ 1271588 w 1888"/>
              <a:gd name="T9" fmla="*/ 298450 h 1250"/>
              <a:gd name="T10" fmla="*/ 0 w 1888"/>
              <a:gd name="T11" fmla="*/ 298450 h 1250"/>
              <a:gd name="T12" fmla="*/ 0 w 1888"/>
              <a:gd name="T13" fmla="*/ 1984375 h 1250"/>
              <a:gd name="T14" fmla="*/ 2997200 w 1888"/>
              <a:gd name="T15" fmla="*/ 1984375 h 1250"/>
              <a:gd name="T16" fmla="*/ 2997200 w 1888"/>
              <a:gd name="T17" fmla="*/ 298450 h 1250"/>
              <a:gd name="T18" fmla="*/ 1744663 w 1888"/>
              <a:gd name="T19" fmla="*/ 298450 h 1250"/>
              <a:gd name="T20" fmla="*/ 1506537 w 1888"/>
              <a:gd name="T21" fmla="*/ 201612 h 1250"/>
              <a:gd name="T22" fmla="*/ 1606550 w 1888"/>
              <a:gd name="T23" fmla="*/ 298450 h 1250"/>
              <a:gd name="T24" fmla="*/ 1409700 w 1888"/>
              <a:gd name="T25" fmla="*/ 298450 h 1250"/>
              <a:gd name="T26" fmla="*/ 1506537 w 1888"/>
              <a:gd name="T27" fmla="*/ 201612 h 12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88"/>
              <a:gd name="T43" fmla="*/ 0 h 1250"/>
              <a:gd name="T44" fmla="*/ 1888 w 1888"/>
              <a:gd name="T45" fmla="*/ 1250 h 125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88" h="1250">
                <a:moveTo>
                  <a:pt x="1099" y="188"/>
                </a:moveTo>
                <a:lnTo>
                  <a:pt x="1099" y="148"/>
                </a:lnTo>
                <a:lnTo>
                  <a:pt x="949" y="0"/>
                </a:lnTo>
                <a:lnTo>
                  <a:pt x="801" y="148"/>
                </a:lnTo>
                <a:lnTo>
                  <a:pt x="801" y="188"/>
                </a:lnTo>
                <a:lnTo>
                  <a:pt x="0" y="188"/>
                </a:lnTo>
                <a:lnTo>
                  <a:pt x="0" y="1250"/>
                </a:lnTo>
                <a:lnTo>
                  <a:pt x="1888" y="1250"/>
                </a:lnTo>
                <a:lnTo>
                  <a:pt x="1888" y="188"/>
                </a:lnTo>
                <a:lnTo>
                  <a:pt x="1099" y="188"/>
                </a:lnTo>
                <a:close/>
                <a:moveTo>
                  <a:pt x="949" y="127"/>
                </a:moveTo>
                <a:lnTo>
                  <a:pt x="1012" y="188"/>
                </a:lnTo>
                <a:lnTo>
                  <a:pt x="888" y="188"/>
                </a:lnTo>
                <a:lnTo>
                  <a:pt x="949" y="127"/>
                </a:lnTo>
                <a:close/>
              </a:path>
            </a:pathLst>
          </a:custGeom>
          <a:gradFill>
            <a:gsLst>
              <a:gs pos="0">
                <a:srgbClr val="30F050"/>
              </a:gs>
              <a:gs pos="100000">
                <a:srgbClr val="01AF01"/>
              </a:gs>
            </a:gsLst>
            <a:lin ang="16200000" scaled="1"/>
          </a:gradFill>
          <a:ln w="9">
            <a:solidFill>
              <a:srgbClr val="00000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+mn-cs"/>
            </a:endParaRPr>
          </a:p>
        </p:txBody>
      </p:sp>
      <p:grpSp>
        <p:nvGrpSpPr>
          <p:cNvPr id="5127" name="Группа 20"/>
          <p:cNvGrpSpPr>
            <a:grpSpLocks/>
          </p:cNvGrpSpPr>
          <p:nvPr/>
        </p:nvGrpSpPr>
        <p:grpSpPr bwMode="auto">
          <a:xfrm>
            <a:off x="1706879" y="1405620"/>
            <a:ext cx="622696" cy="499382"/>
            <a:chOff x="5422229" y="3048000"/>
            <a:chExt cx="1422400" cy="1066800"/>
          </a:xfrm>
        </p:grpSpPr>
        <p:sp>
          <p:nvSpPr>
            <p:cNvPr id="8" name="Oval 7"/>
            <p:cNvSpPr/>
            <p:nvPr/>
          </p:nvSpPr>
          <p:spPr>
            <a:xfrm>
              <a:off x="5422229" y="3048000"/>
              <a:ext cx="1422400" cy="1066800"/>
            </a:xfrm>
            <a:prstGeom prst="ellipse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>
              <a:solidFill>
                <a:schemeClr val="bg1">
                  <a:lumMod val="5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5141" name="TextBox 9"/>
            <p:cNvSpPr txBox="1">
              <a:spLocks noChangeArrowheads="1"/>
            </p:cNvSpPr>
            <p:nvPr/>
          </p:nvSpPr>
          <p:spPr bwMode="auto">
            <a:xfrm>
              <a:off x="5844673" y="3200400"/>
              <a:ext cx="322649" cy="87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000" b="1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237284" y="2609968"/>
            <a:ext cx="3496515" cy="4059615"/>
          </a:xfrm>
          <a:prstGeom prst="rect">
            <a:avLst/>
          </a:prstGeom>
          <a:gradFill>
            <a:gsLst>
              <a:gs pos="0">
                <a:schemeClr val="bg1">
                  <a:alpha val="81000"/>
                </a:schemeClr>
              </a:gs>
              <a:gs pos="50000">
                <a:schemeClr val="bg1">
                  <a:lumMod val="85000"/>
                  <a:alpha val="35000"/>
                </a:schemeClr>
              </a:gs>
              <a:gs pos="100000">
                <a:schemeClr val="bg1">
                  <a:lumMod val="95000"/>
                  <a:alpha val="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37285" y="2514600"/>
            <a:ext cx="3496515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600" b="1" dirty="0">
                <a:solidFill>
                  <a:srgbClr val="002060"/>
                </a:solidFill>
              </a:rPr>
              <a:t>Hippocrates (460–377 BC)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US" sz="2600" dirty="0" smtClean="0"/>
              <a:t>Observed </a:t>
            </a:r>
            <a:r>
              <a:rPr lang="en-US" sz="2600" dirty="0"/>
              <a:t>that </a:t>
            </a:r>
            <a:r>
              <a:rPr lang="en-US" sz="2600" dirty="0"/>
              <a:t>distinct personality </a:t>
            </a:r>
            <a:r>
              <a:rPr lang="en-US" sz="2600" dirty="0" smtClean="0"/>
              <a:t>types </a:t>
            </a:r>
            <a:r>
              <a:rPr lang="en-US" sz="2600" dirty="0"/>
              <a:t>or </a:t>
            </a:r>
            <a:r>
              <a:rPr lang="en-US" sz="2600" dirty="0" smtClean="0"/>
              <a:t>temperaments are the result of differences </a:t>
            </a:r>
            <a:r>
              <a:rPr lang="en-US" sz="2600" dirty="0"/>
              <a:t>in the composition and movement of </a:t>
            </a:r>
            <a:r>
              <a:rPr lang="en-US" sz="2600" dirty="0" smtClean="0"/>
              <a:t>body fluids (humors). </a:t>
            </a:r>
            <a:endParaRPr lang="en-US" sz="2400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405619"/>
          </a:xfr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 smtClean="0"/>
              <a:t>Milestones in Physiology</a:t>
            </a:r>
            <a:endParaRPr lang="en-US" sz="4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Freeform 7"/>
          <p:cNvSpPr>
            <a:spLocks noEditPoints="1"/>
          </p:cNvSpPr>
          <p:nvPr/>
        </p:nvSpPr>
        <p:spPr bwMode="auto">
          <a:xfrm>
            <a:off x="4038600" y="1828800"/>
            <a:ext cx="4876801" cy="4876800"/>
          </a:xfrm>
          <a:custGeom>
            <a:avLst/>
            <a:gdLst>
              <a:gd name="T0" fmla="*/ 1744663 w 1888"/>
              <a:gd name="T1" fmla="*/ 298450 h 1250"/>
              <a:gd name="T2" fmla="*/ 1744663 w 1888"/>
              <a:gd name="T3" fmla="*/ 234950 h 1250"/>
              <a:gd name="T4" fmla="*/ 1506537 w 1888"/>
              <a:gd name="T5" fmla="*/ 0 h 1250"/>
              <a:gd name="T6" fmla="*/ 1271588 w 1888"/>
              <a:gd name="T7" fmla="*/ 234950 h 1250"/>
              <a:gd name="T8" fmla="*/ 1271588 w 1888"/>
              <a:gd name="T9" fmla="*/ 298450 h 1250"/>
              <a:gd name="T10" fmla="*/ 0 w 1888"/>
              <a:gd name="T11" fmla="*/ 298450 h 1250"/>
              <a:gd name="T12" fmla="*/ 0 w 1888"/>
              <a:gd name="T13" fmla="*/ 1984375 h 1250"/>
              <a:gd name="T14" fmla="*/ 2997200 w 1888"/>
              <a:gd name="T15" fmla="*/ 1984375 h 1250"/>
              <a:gd name="T16" fmla="*/ 2997200 w 1888"/>
              <a:gd name="T17" fmla="*/ 298450 h 1250"/>
              <a:gd name="T18" fmla="*/ 1744663 w 1888"/>
              <a:gd name="T19" fmla="*/ 298450 h 1250"/>
              <a:gd name="T20" fmla="*/ 1506537 w 1888"/>
              <a:gd name="T21" fmla="*/ 201612 h 1250"/>
              <a:gd name="T22" fmla="*/ 1606550 w 1888"/>
              <a:gd name="T23" fmla="*/ 298450 h 1250"/>
              <a:gd name="T24" fmla="*/ 1409700 w 1888"/>
              <a:gd name="T25" fmla="*/ 298450 h 1250"/>
              <a:gd name="T26" fmla="*/ 1506537 w 1888"/>
              <a:gd name="T27" fmla="*/ 201612 h 12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888"/>
              <a:gd name="T43" fmla="*/ 0 h 1250"/>
              <a:gd name="T44" fmla="*/ 1888 w 1888"/>
              <a:gd name="T45" fmla="*/ 1250 h 125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888" h="1250">
                <a:moveTo>
                  <a:pt x="1099" y="188"/>
                </a:moveTo>
                <a:lnTo>
                  <a:pt x="1099" y="148"/>
                </a:lnTo>
                <a:lnTo>
                  <a:pt x="949" y="0"/>
                </a:lnTo>
                <a:lnTo>
                  <a:pt x="801" y="148"/>
                </a:lnTo>
                <a:lnTo>
                  <a:pt x="801" y="188"/>
                </a:lnTo>
                <a:lnTo>
                  <a:pt x="0" y="188"/>
                </a:lnTo>
                <a:lnTo>
                  <a:pt x="0" y="1250"/>
                </a:lnTo>
                <a:lnTo>
                  <a:pt x="1888" y="1250"/>
                </a:lnTo>
                <a:lnTo>
                  <a:pt x="1888" y="188"/>
                </a:lnTo>
                <a:lnTo>
                  <a:pt x="1099" y="188"/>
                </a:lnTo>
                <a:close/>
                <a:moveTo>
                  <a:pt x="949" y="127"/>
                </a:moveTo>
                <a:lnTo>
                  <a:pt x="1012" y="188"/>
                </a:lnTo>
                <a:lnTo>
                  <a:pt x="888" y="188"/>
                </a:lnTo>
                <a:lnTo>
                  <a:pt x="949" y="127"/>
                </a:lnTo>
                <a:close/>
              </a:path>
            </a:pathLst>
          </a:custGeom>
          <a:gradFill>
            <a:gsLst>
              <a:gs pos="0">
                <a:srgbClr val="30F050"/>
              </a:gs>
              <a:gs pos="100000">
                <a:srgbClr val="01AF01"/>
              </a:gs>
            </a:gsLst>
            <a:lin ang="16200000" scaled="1"/>
          </a:gradFill>
          <a:ln w="9">
            <a:solidFill>
              <a:srgbClr val="000000"/>
            </a:solidFill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+mn-cs"/>
            </a:endParaRPr>
          </a:p>
        </p:txBody>
      </p:sp>
      <p:grpSp>
        <p:nvGrpSpPr>
          <p:cNvPr id="23" name="Группа 20"/>
          <p:cNvGrpSpPr>
            <a:grpSpLocks/>
          </p:cNvGrpSpPr>
          <p:nvPr/>
        </p:nvGrpSpPr>
        <p:grpSpPr bwMode="auto">
          <a:xfrm>
            <a:off x="6156687" y="1424866"/>
            <a:ext cx="640626" cy="515037"/>
            <a:chOff x="5422229" y="3048000"/>
            <a:chExt cx="1422400" cy="1066800"/>
          </a:xfrm>
        </p:grpSpPr>
        <p:sp>
          <p:nvSpPr>
            <p:cNvPr id="24" name="Oval 23"/>
            <p:cNvSpPr/>
            <p:nvPr/>
          </p:nvSpPr>
          <p:spPr>
            <a:xfrm>
              <a:off x="5422229" y="3048000"/>
              <a:ext cx="1422400" cy="1066800"/>
            </a:xfrm>
            <a:prstGeom prst="ellipse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>
              <a:solidFill>
                <a:schemeClr val="bg1">
                  <a:lumMod val="5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TextBox 9"/>
            <p:cNvSpPr txBox="1">
              <a:spLocks noChangeArrowheads="1"/>
            </p:cNvSpPr>
            <p:nvPr/>
          </p:nvSpPr>
          <p:spPr bwMode="auto">
            <a:xfrm>
              <a:off x="5844673" y="3200400"/>
              <a:ext cx="322649" cy="87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000" b="1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4038600" y="2609969"/>
            <a:ext cx="4800600" cy="4095631"/>
          </a:xfrm>
          <a:prstGeom prst="rect">
            <a:avLst/>
          </a:prstGeom>
          <a:gradFill>
            <a:gsLst>
              <a:gs pos="0">
                <a:schemeClr val="bg1">
                  <a:alpha val="81000"/>
                </a:schemeClr>
              </a:gs>
              <a:gs pos="50000">
                <a:schemeClr val="bg1">
                  <a:lumMod val="85000"/>
                  <a:alpha val="35000"/>
                </a:schemeClr>
              </a:gs>
              <a:gs pos="100000">
                <a:schemeClr val="bg1">
                  <a:lumMod val="95000"/>
                  <a:alpha val="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191000" y="2573953"/>
            <a:ext cx="4724402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600" b="1" dirty="0" smtClean="0">
                <a:solidFill>
                  <a:srgbClr val="002060"/>
                </a:solidFill>
              </a:rPr>
              <a:t>Claudius Galen (129–</a:t>
            </a:r>
            <a:r>
              <a:rPr lang="en-US" sz="2600" b="1" dirty="0" err="1" smtClean="0">
                <a:solidFill>
                  <a:srgbClr val="002060"/>
                </a:solidFill>
              </a:rPr>
              <a:t>cir.</a:t>
            </a:r>
            <a:r>
              <a:rPr lang="en-US" sz="2600" b="1" dirty="0" smtClean="0">
                <a:solidFill>
                  <a:srgbClr val="002060"/>
                </a:solidFill>
              </a:rPr>
              <a:t> 210 AD)</a:t>
            </a:r>
            <a:endParaRPr lang="en-US" sz="2600" b="1" dirty="0">
              <a:solidFill>
                <a:srgbClr val="002060"/>
              </a:solidFill>
            </a:endParaRPr>
          </a:p>
          <a:p>
            <a:pPr marL="342900" indent="-342900" eaLnBrk="1" hangingPunct="1">
              <a:buBlip>
                <a:blip r:embed="rId2"/>
              </a:buBlip>
            </a:pPr>
            <a:r>
              <a:rPr lang="en-US" sz="2400" dirty="0" smtClean="0"/>
              <a:t>Introduced </a:t>
            </a:r>
            <a:r>
              <a:rPr lang="en-US" sz="2400" dirty="0" smtClean="0"/>
              <a:t>the </a:t>
            </a:r>
            <a:r>
              <a:rPr lang="en-US" sz="2400" dirty="0" err="1" smtClean="0"/>
              <a:t>humoral</a:t>
            </a:r>
            <a:r>
              <a:rPr lang="en-US" sz="2400" dirty="0" smtClean="0"/>
              <a:t> </a:t>
            </a:r>
            <a:r>
              <a:rPr lang="en-US" sz="2400" dirty="0" smtClean="0"/>
              <a:t>&amp; thermal theories of body functions. </a:t>
            </a:r>
          </a:p>
          <a:p>
            <a:pPr marL="342900" indent="-342900" eaLnBrk="1" hangingPunct="1">
              <a:buBlip>
                <a:blip r:embed="rId2"/>
              </a:buBlip>
            </a:pPr>
            <a:r>
              <a:rPr lang="en-US" sz="2400" dirty="0" smtClean="0"/>
              <a:t>Galen reasoned </a:t>
            </a:r>
            <a:r>
              <a:rPr lang="en-US" sz="2400" dirty="0" smtClean="0"/>
              <a:t>that the driving force of digestion etc. was due to mythical/spiritual forces or animal heat, which allowed food to decompose in the gut to produce &amp; increase blood volume. 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5465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 animBg="1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9|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9|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9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9|4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9|4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9|4.4"/>
</p:tagLst>
</file>

<file path=ppt/theme/theme1.xml><?xml version="1.0" encoding="utf-8"?>
<a:theme xmlns:a="http://schemas.openxmlformats.org/drawingml/2006/main" name="PPP_AGLOB_TXT_Rotating_Global_Ray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PPP_AGLOB_TXT_Rotating_Global_Rays</Template>
  <TotalTime>9147</TotalTime>
  <Words>1873</Words>
  <Application>Microsoft Office PowerPoint</Application>
  <PresentationFormat>On-screen Show (4:3)</PresentationFormat>
  <Paragraphs>238</Paragraphs>
  <Slides>39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PPP_AGLOB_TXT_Rotating_Global_Rays</vt:lpstr>
      <vt:lpstr>Introduction to Physiology:  Definition, History, Subdisciplines, Importance &amp; Functional Organization of the Human Body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Milestones in Physiology</vt:lpstr>
      <vt:lpstr>Milestones in Physiology</vt:lpstr>
      <vt:lpstr>Milestones in Physiology</vt:lpstr>
      <vt:lpstr>Milestone in Physiology</vt:lpstr>
      <vt:lpstr>Milestones in Physiology</vt:lpstr>
      <vt:lpstr>Milestones in Physiology</vt:lpstr>
      <vt:lpstr>Milestones in Physiology</vt:lpstr>
      <vt:lpstr>Milestones in Physiology: Discovery of Helicobacter pylori as the causative agent in gastritis and peptic ulcer disease</vt:lpstr>
      <vt:lpstr>Milestones in Physiology</vt:lpstr>
      <vt:lpstr>Milestones in Physiology: Discovery of cell reprogramming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Recommended Physiology Textbooks</vt:lpstr>
      <vt:lpstr>Text, Written by the Departmental Staff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Guidelines on Examination</dc:title>
  <dc:creator>hp</dc:creator>
  <cp:lastModifiedBy>NUN</cp:lastModifiedBy>
  <cp:revision>402</cp:revision>
  <dcterms:created xsi:type="dcterms:W3CDTF">2017-10-03T10:58:00Z</dcterms:created>
  <dcterms:modified xsi:type="dcterms:W3CDTF">2023-10-03T10:07:44Z</dcterms:modified>
</cp:coreProperties>
</file>